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6.xml" ContentType="application/vnd.openxmlformats-officedocument.presentationml.notesSlide+xml"/>
  <Override PartName="/ppt/slideLayouts/slideLayout18.xml" ContentType="application/vnd.openxmlformats-officedocument.presentationml.slideLayout+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olors12.xml" ContentType="application/vnd.ms-office.chartcolorstyle+xml"/>
  <Override PartName="/ppt/theme/themeOverride9.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theme/theme3.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charts/chart14.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2" r:id="rId2"/>
    <p:sldMasterId id="2147483694" r:id="rId3"/>
  </p:sldMasterIdLst>
  <p:notesMasterIdLst>
    <p:notesMasterId r:id="rId66"/>
  </p:notesMasterIdLst>
  <p:sldIdLst>
    <p:sldId id="258" r:id="rId4"/>
    <p:sldId id="1421" r:id="rId5"/>
    <p:sldId id="1469" r:id="rId6"/>
    <p:sldId id="1424" r:id="rId7"/>
    <p:sldId id="1508" r:id="rId8"/>
    <p:sldId id="1475" r:id="rId9"/>
    <p:sldId id="1426" r:id="rId10"/>
    <p:sldId id="1440" r:id="rId11"/>
    <p:sldId id="1427" r:id="rId12"/>
    <p:sldId id="1476" r:id="rId13"/>
    <p:sldId id="1428" r:id="rId14"/>
    <p:sldId id="1430" r:id="rId15"/>
    <p:sldId id="1448" r:id="rId16"/>
    <p:sldId id="1455" r:id="rId17"/>
    <p:sldId id="1434" r:id="rId18"/>
    <p:sldId id="1477" r:id="rId19"/>
    <p:sldId id="1442" r:id="rId20"/>
    <p:sldId id="1436" r:id="rId21"/>
    <p:sldId id="1437" r:id="rId22"/>
    <p:sldId id="1463" r:id="rId23"/>
    <p:sldId id="1441" r:id="rId24"/>
    <p:sldId id="1443" r:id="rId25"/>
    <p:sldId id="1444" r:id="rId26"/>
    <p:sldId id="1450" r:id="rId27"/>
    <p:sldId id="1470" r:id="rId28"/>
    <p:sldId id="1409" r:id="rId29"/>
    <p:sldId id="1410" r:id="rId30"/>
    <p:sldId id="1478" r:id="rId31"/>
    <p:sldId id="1487" r:id="rId32"/>
    <p:sldId id="1479" r:id="rId33"/>
    <p:sldId id="1482" r:id="rId34"/>
    <p:sldId id="1486" r:id="rId35"/>
    <p:sldId id="1484" r:id="rId36"/>
    <p:sldId id="1485" r:id="rId37"/>
    <p:sldId id="1481" r:id="rId38"/>
    <p:sldId id="1483" r:id="rId39"/>
    <p:sldId id="307" r:id="rId40"/>
    <p:sldId id="1491" r:id="rId41"/>
    <p:sldId id="1496" r:id="rId42"/>
    <p:sldId id="1490" r:id="rId43"/>
    <p:sldId id="1494" r:id="rId44"/>
    <p:sldId id="1497" r:id="rId45"/>
    <p:sldId id="1493" r:id="rId46"/>
    <p:sldId id="1495" r:id="rId47"/>
    <p:sldId id="1379" r:id="rId48"/>
    <p:sldId id="1498" r:id="rId49"/>
    <p:sldId id="1499" r:id="rId50"/>
    <p:sldId id="1500" r:id="rId51"/>
    <p:sldId id="1488" r:id="rId52"/>
    <p:sldId id="1492" r:id="rId53"/>
    <p:sldId id="1504" r:id="rId54"/>
    <p:sldId id="1502" r:id="rId55"/>
    <p:sldId id="1503" r:id="rId56"/>
    <p:sldId id="1458" r:id="rId57"/>
    <p:sldId id="1505" r:id="rId58"/>
    <p:sldId id="1506" r:id="rId59"/>
    <p:sldId id="1509" r:id="rId60"/>
    <p:sldId id="1459" r:id="rId61"/>
    <p:sldId id="1512" r:id="rId62"/>
    <p:sldId id="1510" r:id="rId63"/>
    <p:sldId id="1511" r:id="rId64"/>
    <p:sldId id="1480"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ok" initials="TC" lastIdx="4" clrIdx="0">
    <p:extLst>
      <p:ext uri="{19B8F6BF-5375-455C-9EA6-DF929625EA0E}">
        <p15:presenceInfo xmlns:p15="http://schemas.microsoft.com/office/powerpoint/2012/main" userId="Tom Co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9C"/>
    <a:srgbClr val="000000"/>
    <a:srgbClr val="87A4D3"/>
    <a:srgbClr val="688948"/>
    <a:srgbClr val="44546A"/>
    <a:srgbClr val="658BC6"/>
    <a:srgbClr val="3E8BA4"/>
    <a:srgbClr val="798695"/>
    <a:srgbClr val="3B6D79"/>
    <a:srgbClr val="4B0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2" autoAdjust="0"/>
    <p:restoredTop sz="94660" autoAdjust="0"/>
  </p:normalViewPr>
  <p:slideViewPr>
    <p:cSldViewPr snapToGrid="0">
      <p:cViewPr varScale="1">
        <p:scale>
          <a:sx n="67" d="100"/>
          <a:sy n="67" d="100"/>
        </p:scale>
        <p:origin x="676"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66025080199"/>
          <c:y val="0.05"/>
          <c:w val="0.79195793234179057"/>
          <c:h val="0.8309849677881173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Volume'!$B$3:$J$3</c:f>
              <c:numCache>
                <c:formatCode>"$"#,##0</c:formatCode>
                <c:ptCount val="9"/>
                <c:pt idx="0">
                  <c:v>2115878940</c:v>
                </c:pt>
                <c:pt idx="1">
                  <c:v>2300954659</c:v>
                </c:pt>
                <c:pt idx="2">
                  <c:v>2417919496</c:v>
                </c:pt>
                <c:pt idx="3">
                  <c:v>2414750605</c:v>
                </c:pt>
                <c:pt idx="4">
                  <c:v>2566063304</c:v>
                </c:pt>
                <c:pt idx="5">
                  <c:v>3129363927</c:v>
                </c:pt>
                <c:pt idx="6">
                  <c:v>3792200313</c:v>
                </c:pt>
                <c:pt idx="7">
                  <c:v>3430048136</c:v>
                </c:pt>
                <c:pt idx="8">
                  <c:v>2594991731</c:v>
                </c:pt>
              </c:numCache>
            </c:numRef>
          </c:val>
          <c:extLst>
            <c:ext xmlns:c16="http://schemas.microsoft.com/office/drawing/2014/chart" uri="{C3380CC4-5D6E-409C-BE32-E72D297353CC}">
              <c16:uniqueId val="{00000000-B13C-449E-910D-571CC4101331}"/>
            </c:ext>
          </c:extLst>
        </c:ser>
        <c:dLbls>
          <c:showLegendKey val="0"/>
          <c:showVal val="0"/>
          <c:showCatName val="0"/>
          <c:showSerName val="0"/>
          <c:showPercent val="0"/>
          <c:showBubbleSize val="0"/>
        </c:dLbls>
        <c:gapWidth val="150"/>
        <c:axId val="684047552"/>
        <c:axId val="677418736"/>
      </c:barChart>
      <c:catAx>
        <c:axId val="6840475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77418736"/>
        <c:crosses val="autoZero"/>
        <c:auto val="1"/>
        <c:lblAlgn val="ctr"/>
        <c:lblOffset val="100"/>
        <c:noMultiLvlLbl val="0"/>
      </c:catAx>
      <c:valAx>
        <c:axId val="677418736"/>
        <c:scaling>
          <c:orientation val="minMax"/>
        </c:scaling>
        <c:delete val="0"/>
        <c:axPos val="l"/>
        <c:majorGridlines>
          <c:spPr>
            <a:ln w="19050" cap="flat" cmpd="sng" algn="ctr">
              <a:solidFill>
                <a:schemeClr val="tx1">
                  <a:lumMod val="15000"/>
                  <a:lumOff val="85000"/>
                </a:schemeClr>
              </a:solidFill>
              <a:round/>
            </a:ln>
            <a:effectLst/>
          </c:spPr>
        </c:majorGridlines>
        <c:numFmt formatCode="&quot;$&quot;#,##0" sourceLinked="1"/>
        <c:majorTickMark val="out"/>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bg1"/>
                </a:solidFill>
                <a:latin typeface="+mn-lt"/>
                <a:ea typeface="+mn-ea"/>
                <a:cs typeface="+mn-cs"/>
              </a:defRPr>
            </a:pPr>
            <a:endParaRPr lang="en-US"/>
          </a:p>
        </c:txPr>
        <c:crossAx val="684047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'Permit Data'!$D$29:$D$37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'Permit Data'!$E$29:$E$37</c:f>
              <c:numCache>
                <c:formatCode>0</c:formatCode>
                <c:ptCount val="9"/>
                <c:pt idx="0">
                  <c:v>3463</c:v>
                </c:pt>
                <c:pt idx="1">
                  <c:v>3402</c:v>
                </c:pt>
                <c:pt idx="2">
                  <c:v>3586</c:v>
                </c:pt>
                <c:pt idx="3">
                  <c:v>3509</c:v>
                </c:pt>
                <c:pt idx="4">
                  <c:v>3569</c:v>
                </c:pt>
                <c:pt idx="5">
                  <c:v>3741</c:v>
                </c:pt>
                <c:pt idx="6">
                  <c:v>4430</c:v>
                </c:pt>
                <c:pt idx="7">
                  <c:v>3502</c:v>
                </c:pt>
                <c:pt idx="8">
                  <c:v>3001</c:v>
                </c:pt>
              </c:numCache>
            </c:numRef>
          </c:val>
          <c:extLst>
            <c:ext xmlns:c16="http://schemas.microsoft.com/office/drawing/2014/chart" uri="{C3380CC4-5D6E-409C-BE32-E72D297353CC}">
              <c16:uniqueId val="{00000000-8CC2-488B-8A7F-F1BE2C0F8DD0}"/>
            </c:ext>
          </c:extLst>
        </c:ser>
        <c:dLbls>
          <c:showLegendKey val="0"/>
          <c:showVal val="0"/>
          <c:showCatName val="0"/>
          <c:showSerName val="0"/>
          <c:showPercent val="0"/>
          <c:showBubbleSize val="0"/>
        </c:dLbls>
        <c:gapWidth val="219"/>
        <c:overlap val="-27"/>
        <c:axId val="868359184"/>
        <c:axId val="677423728"/>
      </c:barChart>
      <c:catAx>
        <c:axId val="8683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77423728"/>
        <c:crosses val="autoZero"/>
        <c:auto val="1"/>
        <c:lblAlgn val="ctr"/>
        <c:lblOffset val="100"/>
        <c:noMultiLvlLbl val="0"/>
      </c:catAx>
      <c:valAx>
        <c:axId val="6774237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86835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2"/>
            </a:solidFill>
            <a:ln>
              <a:noFill/>
            </a:ln>
            <a:effectLst/>
          </c:spPr>
          <c:invertIfNegative val="0"/>
          <c:cat>
            <c:numRef>
              <c:f>'Permit Data'!$D$11:$D$19</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'Permit Data'!$E$11:$E$19</c:f>
              <c:numCache>
                <c:formatCode>0</c:formatCode>
                <c:ptCount val="9"/>
                <c:pt idx="0">
                  <c:v>1175</c:v>
                </c:pt>
                <c:pt idx="1">
                  <c:v>994</c:v>
                </c:pt>
                <c:pt idx="2">
                  <c:v>843</c:v>
                </c:pt>
                <c:pt idx="3">
                  <c:v>954</c:v>
                </c:pt>
                <c:pt idx="4">
                  <c:v>934</c:v>
                </c:pt>
                <c:pt idx="5">
                  <c:v>1359</c:v>
                </c:pt>
                <c:pt idx="6">
                  <c:v>1450</c:v>
                </c:pt>
                <c:pt idx="7">
                  <c:v>1195</c:v>
                </c:pt>
                <c:pt idx="8">
                  <c:v>1089</c:v>
                </c:pt>
              </c:numCache>
            </c:numRef>
          </c:val>
          <c:extLst>
            <c:ext xmlns:c16="http://schemas.microsoft.com/office/drawing/2014/chart" uri="{C3380CC4-5D6E-409C-BE32-E72D297353CC}">
              <c16:uniqueId val="{00000000-5180-4C13-8BC1-58C6F1B94656}"/>
            </c:ext>
          </c:extLst>
        </c:ser>
        <c:dLbls>
          <c:showLegendKey val="0"/>
          <c:showVal val="0"/>
          <c:showCatName val="0"/>
          <c:showSerName val="0"/>
          <c:showPercent val="0"/>
          <c:showBubbleSize val="0"/>
        </c:dLbls>
        <c:gapWidth val="219"/>
        <c:overlap val="-27"/>
        <c:axId val="501391536"/>
        <c:axId val="871372656"/>
      </c:barChart>
      <c:catAx>
        <c:axId val="50139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71372656"/>
        <c:crosses val="autoZero"/>
        <c:auto val="1"/>
        <c:lblAlgn val="ctr"/>
        <c:lblOffset val="100"/>
        <c:noMultiLvlLbl val="0"/>
      </c:catAx>
      <c:valAx>
        <c:axId val="871372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50139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'Permit Data'!$I$11:$I$19</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'Permit Data'!$J$11:$J$19</c:f>
              <c:numCache>
                <c:formatCode>General</c:formatCode>
                <c:ptCount val="9"/>
                <c:pt idx="0">
                  <c:v>853</c:v>
                </c:pt>
                <c:pt idx="1">
                  <c:v>857</c:v>
                </c:pt>
                <c:pt idx="2">
                  <c:v>1046</c:v>
                </c:pt>
                <c:pt idx="3" formatCode="0">
                  <c:v>935</c:v>
                </c:pt>
                <c:pt idx="4">
                  <c:v>862</c:v>
                </c:pt>
                <c:pt idx="5" formatCode="0">
                  <c:v>902</c:v>
                </c:pt>
                <c:pt idx="6" formatCode="0">
                  <c:v>1061</c:v>
                </c:pt>
                <c:pt idx="7" formatCode="0">
                  <c:v>862</c:v>
                </c:pt>
                <c:pt idx="8" formatCode="0">
                  <c:v>710</c:v>
                </c:pt>
              </c:numCache>
            </c:numRef>
          </c:val>
          <c:extLst>
            <c:ext xmlns:c16="http://schemas.microsoft.com/office/drawing/2014/chart" uri="{C3380CC4-5D6E-409C-BE32-E72D297353CC}">
              <c16:uniqueId val="{00000000-8B34-498D-BCAC-06F87EA482FD}"/>
            </c:ext>
          </c:extLst>
        </c:ser>
        <c:dLbls>
          <c:showLegendKey val="0"/>
          <c:showVal val="0"/>
          <c:showCatName val="0"/>
          <c:showSerName val="0"/>
          <c:showPercent val="0"/>
          <c:showBubbleSize val="0"/>
        </c:dLbls>
        <c:gapWidth val="219"/>
        <c:overlap val="-27"/>
        <c:axId val="868318784"/>
        <c:axId val="865499440"/>
      </c:barChart>
      <c:catAx>
        <c:axId val="86831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65499440"/>
        <c:crosses val="autoZero"/>
        <c:auto val="1"/>
        <c:lblAlgn val="ctr"/>
        <c:lblOffset val="100"/>
        <c:noMultiLvlLbl val="0"/>
      </c:catAx>
      <c:valAx>
        <c:axId val="865499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68318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'Permit Data'!$I$29:$I$37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'Permit Data'!$J$29:$J$37</c:f>
              <c:numCache>
                <c:formatCode>General</c:formatCode>
                <c:ptCount val="9"/>
                <c:pt idx="0" formatCode="0">
                  <c:v>747</c:v>
                </c:pt>
                <c:pt idx="1">
                  <c:v>729</c:v>
                </c:pt>
                <c:pt idx="2">
                  <c:v>821</c:v>
                </c:pt>
                <c:pt idx="3">
                  <c:v>799</c:v>
                </c:pt>
                <c:pt idx="4">
                  <c:v>920</c:v>
                </c:pt>
                <c:pt idx="5" formatCode="0">
                  <c:v>933</c:v>
                </c:pt>
                <c:pt idx="6" formatCode="0">
                  <c:v>1239</c:v>
                </c:pt>
                <c:pt idx="7" formatCode="0">
                  <c:v>856</c:v>
                </c:pt>
                <c:pt idx="8" formatCode="0">
                  <c:v>808</c:v>
                </c:pt>
              </c:numCache>
            </c:numRef>
          </c:val>
          <c:extLst>
            <c:ext xmlns:c16="http://schemas.microsoft.com/office/drawing/2014/chart" uri="{C3380CC4-5D6E-409C-BE32-E72D297353CC}">
              <c16:uniqueId val="{00000000-9939-4750-8378-F09A6C969340}"/>
            </c:ext>
          </c:extLst>
        </c:ser>
        <c:dLbls>
          <c:showLegendKey val="0"/>
          <c:showVal val="0"/>
          <c:showCatName val="0"/>
          <c:showSerName val="0"/>
          <c:showPercent val="0"/>
          <c:showBubbleSize val="0"/>
        </c:dLbls>
        <c:gapWidth val="219"/>
        <c:overlap val="-27"/>
        <c:axId val="941477584"/>
        <c:axId val="668397696"/>
      </c:barChart>
      <c:catAx>
        <c:axId val="94147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68397696"/>
        <c:crosses val="autoZero"/>
        <c:auto val="1"/>
        <c:lblAlgn val="ctr"/>
        <c:lblOffset val="100"/>
        <c:noMultiLvlLbl val="0"/>
      </c:catAx>
      <c:valAx>
        <c:axId val="668397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41477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bg1"/>
                </a:solidFill>
                <a:latin typeface="+mn-lt"/>
                <a:ea typeface="+mn-ea"/>
                <a:cs typeface="+mn-cs"/>
              </a:defRPr>
            </a:pPr>
            <a:r>
              <a:rPr lang="en-US" sz="3200">
                <a:solidFill>
                  <a:schemeClr val="bg1"/>
                </a:solidFill>
              </a:rPr>
              <a:t>Premium $300,000</a:t>
            </a:r>
            <a:r>
              <a:rPr lang="en-US" sz="3200" baseline="0">
                <a:solidFill>
                  <a:schemeClr val="bg1"/>
                </a:solidFill>
              </a:rPr>
              <a:t> Home by State</a:t>
            </a:r>
            <a:endParaRPr lang="en-US" sz="3200">
              <a:solidFill>
                <a:schemeClr val="bg1"/>
              </a:solidFill>
            </a:endParaRP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'Insurance Rates'!$C$5:$C$21</c:f>
              <c:strCache>
                <c:ptCount val="17"/>
                <c:pt idx="0">
                  <c:v>New Mexico</c:v>
                </c:pt>
                <c:pt idx="1">
                  <c:v>Texas</c:v>
                </c:pt>
                <c:pt idx="2">
                  <c:v>Oklahoma</c:v>
                </c:pt>
                <c:pt idx="3">
                  <c:v>Arkansas</c:v>
                </c:pt>
                <c:pt idx="4">
                  <c:v>Missouri</c:v>
                </c:pt>
                <c:pt idx="5">
                  <c:v>Louisiana</c:v>
                </c:pt>
                <c:pt idx="6">
                  <c:v>Mississippi</c:v>
                </c:pt>
                <c:pt idx="7">
                  <c:v>Alabama</c:v>
                </c:pt>
                <c:pt idx="8">
                  <c:v>Georgia</c:v>
                </c:pt>
                <c:pt idx="9">
                  <c:v>Tennesse</c:v>
                </c:pt>
                <c:pt idx="10">
                  <c:v>Florida</c:v>
                </c:pt>
                <c:pt idx="11">
                  <c:v>South Carolina</c:v>
                </c:pt>
                <c:pt idx="12">
                  <c:v>North Carolina</c:v>
                </c:pt>
                <c:pt idx="13">
                  <c:v>Arizona</c:v>
                </c:pt>
                <c:pt idx="14">
                  <c:v>California</c:v>
                </c:pt>
                <c:pt idx="15">
                  <c:v>Nevada</c:v>
                </c:pt>
                <c:pt idx="16">
                  <c:v>Vermont</c:v>
                </c:pt>
              </c:strCache>
            </c:strRef>
          </c:cat>
          <c:val>
            <c:numRef>
              <c:f>'Insurance Rates'!$D$5:$D$21</c:f>
              <c:numCache>
                <c:formatCode>"$"#,##0.00</c:formatCode>
                <c:ptCount val="17"/>
                <c:pt idx="0">
                  <c:v>2405</c:v>
                </c:pt>
                <c:pt idx="1">
                  <c:v>4039</c:v>
                </c:pt>
                <c:pt idx="2">
                  <c:v>4675</c:v>
                </c:pt>
                <c:pt idx="3">
                  <c:v>3019</c:v>
                </c:pt>
                <c:pt idx="4">
                  <c:v>2099</c:v>
                </c:pt>
                <c:pt idx="5">
                  <c:v>5710</c:v>
                </c:pt>
                <c:pt idx="6">
                  <c:v>4238</c:v>
                </c:pt>
                <c:pt idx="7">
                  <c:v>2960</c:v>
                </c:pt>
                <c:pt idx="8">
                  <c:v>2057</c:v>
                </c:pt>
                <c:pt idx="9">
                  <c:v>2395</c:v>
                </c:pt>
                <c:pt idx="10">
                  <c:v>5770</c:v>
                </c:pt>
                <c:pt idx="11">
                  <c:v>2320</c:v>
                </c:pt>
                <c:pt idx="12">
                  <c:v>2535</c:v>
                </c:pt>
                <c:pt idx="13">
                  <c:v>2070</c:v>
                </c:pt>
                <c:pt idx="14">
                  <c:v>1403</c:v>
                </c:pt>
                <c:pt idx="15">
                  <c:v>1257</c:v>
                </c:pt>
                <c:pt idx="16">
                  <c:v>799</c:v>
                </c:pt>
              </c:numCache>
            </c:numRef>
          </c:val>
          <c:extLst>
            <c:ext xmlns:c16="http://schemas.microsoft.com/office/drawing/2014/chart" uri="{C3380CC4-5D6E-409C-BE32-E72D297353CC}">
              <c16:uniqueId val="{00000000-185A-499B-9EF0-2969DBC01414}"/>
            </c:ext>
          </c:extLst>
        </c:ser>
        <c:dLbls>
          <c:showLegendKey val="0"/>
          <c:showVal val="0"/>
          <c:showCatName val="0"/>
          <c:showSerName val="0"/>
          <c:showPercent val="0"/>
          <c:showBubbleSize val="0"/>
        </c:dLbls>
        <c:gapWidth val="182"/>
        <c:axId val="472166944"/>
        <c:axId val="623202672"/>
      </c:barChart>
      <c:catAx>
        <c:axId val="47216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23202672"/>
        <c:crosses val="autoZero"/>
        <c:auto val="1"/>
        <c:lblAlgn val="ctr"/>
        <c:lblOffset val="100"/>
        <c:noMultiLvlLbl val="0"/>
      </c:catAx>
      <c:valAx>
        <c:axId val="623202672"/>
        <c:scaling>
          <c:orientation val="minMax"/>
        </c:scaling>
        <c:delete val="0"/>
        <c:axPos val="b"/>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47216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Volume'!$B$3:$J$3</c:f>
            </c:numRef>
          </c:val>
          <c:extLst>
            <c:ext xmlns:c16="http://schemas.microsoft.com/office/drawing/2014/chart" uri="{C3380CC4-5D6E-409C-BE32-E72D297353CC}">
              <c16:uniqueId val="{00000000-D425-479F-9B96-D36F03D5366A}"/>
            </c:ext>
          </c:extLst>
        </c:ser>
        <c:ser>
          <c:idx val="1"/>
          <c:order val="1"/>
          <c:spPr>
            <a:solidFill>
              <a:schemeClr val="accent2"/>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Volume'!$B$4:$J$4</c:f>
            </c:numRef>
          </c:val>
          <c:extLst>
            <c:ext xmlns:c16="http://schemas.microsoft.com/office/drawing/2014/chart" uri="{C3380CC4-5D6E-409C-BE32-E72D297353CC}">
              <c16:uniqueId val="{00000001-D425-479F-9B96-D36F03D5366A}"/>
            </c:ext>
          </c:extLst>
        </c:ser>
        <c:ser>
          <c:idx val="2"/>
          <c:order val="2"/>
          <c:spPr>
            <a:solidFill>
              <a:schemeClr val="accent3"/>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Volume'!$B$5:$J$5</c:f>
            </c:numRef>
          </c:val>
          <c:extLst>
            <c:ext xmlns:c16="http://schemas.microsoft.com/office/drawing/2014/chart" uri="{C3380CC4-5D6E-409C-BE32-E72D297353CC}">
              <c16:uniqueId val="{00000002-D425-479F-9B96-D36F03D5366A}"/>
            </c:ext>
          </c:extLst>
        </c:ser>
        <c:ser>
          <c:idx val="3"/>
          <c:order val="3"/>
          <c:spPr>
            <a:solidFill>
              <a:schemeClr val="accent4"/>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Volume'!$B$6:$J$6</c:f>
            </c:numRef>
          </c:val>
          <c:extLst>
            <c:ext xmlns:c16="http://schemas.microsoft.com/office/drawing/2014/chart" uri="{C3380CC4-5D6E-409C-BE32-E72D297353CC}">
              <c16:uniqueId val="{00000003-D425-479F-9B96-D36F03D5366A}"/>
            </c:ext>
          </c:extLst>
        </c:ser>
        <c:ser>
          <c:idx val="4"/>
          <c:order val="4"/>
          <c:spPr>
            <a:solidFill>
              <a:schemeClr val="accent5"/>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Volume'!$B$7:$J$7</c:f>
            </c:numRef>
          </c:val>
          <c:extLst>
            <c:ext xmlns:c16="http://schemas.microsoft.com/office/drawing/2014/chart" uri="{C3380CC4-5D6E-409C-BE32-E72D297353CC}">
              <c16:uniqueId val="{00000004-D425-479F-9B96-D36F03D5366A}"/>
            </c:ext>
          </c:extLst>
        </c:ser>
        <c:ser>
          <c:idx val="5"/>
          <c:order val="5"/>
          <c:spPr>
            <a:solidFill>
              <a:schemeClr val="accent6"/>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Volume'!$B$8:$J$8</c:f>
            </c:numRef>
          </c:val>
          <c:extLst>
            <c:ext xmlns:c16="http://schemas.microsoft.com/office/drawing/2014/chart" uri="{C3380CC4-5D6E-409C-BE32-E72D297353CC}">
              <c16:uniqueId val="{00000005-D425-479F-9B96-D36F03D5366A}"/>
            </c:ext>
          </c:extLst>
        </c:ser>
        <c:ser>
          <c:idx val="6"/>
          <c:order val="6"/>
          <c:spPr>
            <a:solidFill>
              <a:schemeClr val="accent1">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Volume'!$B$9:$J$9</c:f>
            </c:numRef>
          </c:val>
          <c:extLst>
            <c:ext xmlns:c16="http://schemas.microsoft.com/office/drawing/2014/chart" uri="{C3380CC4-5D6E-409C-BE32-E72D297353CC}">
              <c16:uniqueId val="{00000006-D425-479F-9B96-D36F03D5366A}"/>
            </c:ext>
          </c:extLst>
        </c:ser>
        <c:ser>
          <c:idx val="7"/>
          <c:order val="7"/>
          <c:spPr>
            <a:solidFill>
              <a:schemeClr val="accent2">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Volume'!$B$10:$J$10</c:f>
            </c:numRef>
          </c:val>
          <c:extLst>
            <c:ext xmlns:c16="http://schemas.microsoft.com/office/drawing/2014/chart" uri="{C3380CC4-5D6E-409C-BE32-E72D297353CC}">
              <c16:uniqueId val="{00000007-D425-479F-9B96-D36F03D5366A}"/>
            </c:ext>
          </c:extLst>
        </c:ser>
        <c:ser>
          <c:idx val="8"/>
          <c:order val="8"/>
          <c:spPr>
            <a:solidFill>
              <a:schemeClr val="accent3">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Volume'!$B$11:$J$11</c:f>
            </c:numRef>
          </c:val>
          <c:extLst>
            <c:ext xmlns:c16="http://schemas.microsoft.com/office/drawing/2014/chart" uri="{C3380CC4-5D6E-409C-BE32-E72D297353CC}">
              <c16:uniqueId val="{00000008-D425-479F-9B96-D36F03D5366A}"/>
            </c:ext>
          </c:extLst>
        </c:ser>
        <c:ser>
          <c:idx val="9"/>
          <c:order val="9"/>
          <c:spPr>
            <a:solidFill>
              <a:schemeClr val="accent4">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Volume'!$B$12:$J$12</c:f>
            </c:numRef>
          </c:val>
          <c:extLst>
            <c:ext xmlns:c16="http://schemas.microsoft.com/office/drawing/2014/chart" uri="{C3380CC4-5D6E-409C-BE32-E72D297353CC}">
              <c16:uniqueId val="{00000009-D425-479F-9B96-D36F03D5366A}"/>
            </c:ext>
          </c:extLst>
        </c:ser>
        <c:ser>
          <c:idx val="10"/>
          <c:order val="10"/>
          <c:spPr>
            <a:solidFill>
              <a:schemeClr val="accent5">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Volume'!$B$13:$J$13</c:f>
            </c:numRef>
          </c:val>
          <c:extLst>
            <c:ext xmlns:c16="http://schemas.microsoft.com/office/drawing/2014/chart" uri="{C3380CC4-5D6E-409C-BE32-E72D297353CC}">
              <c16:uniqueId val="{0000000A-D425-479F-9B96-D36F03D5366A}"/>
            </c:ext>
          </c:extLst>
        </c:ser>
        <c:ser>
          <c:idx val="11"/>
          <c:order val="11"/>
          <c:spPr>
            <a:solidFill>
              <a:schemeClr val="accent6">
                <a:lumMod val="60000"/>
              </a:schemeClr>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Volume'!$B$14:$J$14</c:f>
            </c:numRef>
          </c:val>
          <c:extLst>
            <c:ext xmlns:c16="http://schemas.microsoft.com/office/drawing/2014/chart" uri="{C3380CC4-5D6E-409C-BE32-E72D297353CC}">
              <c16:uniqueId val="{0000000B-D425-479F-9B96-D36F03D5366A}"/>
            </c:ext>
          </c:extLst>
        </c:ser>
        <c:ser>
          <c:idx val="12"/>
          <c:order val="12"/>
          <c:spPr>
            <a:solidFill>
              <a:srgbClr val="C0504D"/>
            </a:solidFill>
            <a:ln>
              <a:noFill/>
            </a:ln>
            <a:effectLst/>
          </c:spPr>
          <c:invertIfNegative val="0"/>
          <c:cat>
            <c:numRef>
              <c:f>'Dollar Volume'!$B$2:$J$2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'Dollar Volume'!$B$15:$J$15</c:f>
              <c:numCache>
                <c:formatCode>"$"#,##0</c:formatCode>
                <c:ptCount val="9"/>
                <c:pt idx="0">
                  <c:v>473883739</c:v>
                </c:pt>
                <c:pt idx="1">
                  <c:v>483498025</c:v>
                </c:pt>
                <c:pt idx="2">
                  <c:v>521466471</c:v>
                </c:pt>
                <c:pt idx="3">
                  <c:v>533912148</c:v>
                </c:pt>
                <c:pt idx="4">
                  <c:v>600854698</c:v>
                </c:pt>
                <c:pt idx="5">
                  <c:v>743049952</c:v>
                </c:pt>
                <c:pt idx="6">
                  <c:v>834095588</c:v>
                </c:pt>
                <c:pt idx="7">
                  <c:v>867788631</c:v>
                </c:pt>
                <c:pt idx="8">
                  <c:v>645144372</c:v>
                </c:pt>
              </c:numCache>
            </c:numRef>
          </c:val>
          <c:extLst>
            <c:ext xmlns:c16="http://schemas.microsoft.com/office/drawing/2014/chart" uri="{C3380CC4-5D6E-409C-BE32-E72D297353CC}">
              <c16:uniqueId val="{0000000C-D425-479F-9B96-D36F03D5366A}"/>
            </c:ext>
          </c:extLst>
        </c:ser>
        <c:dLbls>
          <c:showLegendKey val="0"/>
          <c:showVal val="0"/>
          <c:showCatName val="0"/>
          <c:showSerName val="0"/>
          <c:showPercent val="0"/>
          <c:showBubbleSize val="0"/>
        </c:dLbls>
        <c:gapWidth val="219"/>
        <c:overlap val="-27"/>
        <c:axId val="868375984"/>
        <c:axId val="590152288"/>
      </c:barChart>
      <c:catAx>
        <c:axId val="86837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590152288"/>
        <c:crosses val="autoZero"/>
        <c:auto val="1"/>
        <c:lblAlgn val="ctr"/>
        <c:lblOffset val="100"/>
        <c:noMultiLvlLbl val="0"/>
      </c:catAx>
      <c:valAx>
        <c:axId val="59015228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68375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'Median Sale Price'!$F$2:$J$2</c:f>
              <c:numCache>
                <c:formatCode>General</c:formatCode>
                <c:ptCount val="5"/>
                <c:pt idx="0">
                  <c:v>2019</c:v>
                </c:pt>
                <c:pt idx="1">
                  <c:v>2020</c:v>
                </c:pt>
                <c:pt idx="2">
                  <c:v>2021</c:v>
                </c:pt>
                <c:pt idx="3">
                  <c:v>2022</c:v>
                </c:pt>
                <c:pt idx="4">
                  <c:v>2023</c:v>
                </c:pt>
              </c:numCache>
            </c:numRef>
          </c:cat>
          <c:val>
            <c:numRef>
              <c:f>'Median Sale Price'!$F$4:$J$4</c:f>
              <c:numCache>
                <c:formatCode>"$"#,##0</c:formatCode>
                <c:ptCount val="5"/>
                <c:pt idx="0">
                  <c:v>207000</c:v>
                </c:pt>
                <c:pt idx="1">
                  <c:v>220000</c:v>
                </c:pt>
                <c:pt idx="2">
                  <c:v>239000</c:v>
                </c:pt>
                <c:pt idx="3">
                  <c:v>255000</c:v>
                </c:pt>
                <c:pt idx="4">
                  <c:v>259000</c:v>
                </c:pt>
              </c:numCache>
            </c:numRef>
          </c:val>
          <c:extLst>
            <c:ext xmlns:c16="http://schemas.microsoft.com/office/drawing/2014/chart" uri="{C3380CC4-5D6E-409C-BE32-E72D297353CC}">
              <c16:uniqueId val="{00000000-51B6-4C85-9D07-4863B4BF5C5E}"/>
            </c:ext>
          </c:extLst>
        </c:ser>
        <c:dLbls>
          <c:dLblPos val="outEnd"/>
          <c:showLegendKey val="0"/>
          <c:showVal val="1"/>
          <c:showCatName val="0"/>
          <c:showSerName val="0"/>
          <c:showPercent val="0"/>
          <c:showBubbleSize val="0"/>
        </c:dLbls>
        <c:gapWidth val="59"/>
        <c:overlap val="-17"/>
        <c:axId val="40971039"/>
        <c:axId val="2038560319"/>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'Median Sale Price'!$F$2:$J$2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'Median Sale Price'!$F$3:$J$3</c15:sqref>
                        </c15:formulaRef>
                      </c:ext>
                    </c:extLst>
                    <c:numCache>
                      <c:formatCode>General</c:formatCode>
                      <c:ptCount val="5"/>
                    </c:numCache>
                  </c:numRef>
                </c:val>
                <c:extLst>
                  <c:ext xmlns:c16="http://schemas.microsoft.com/office/drawing/2014/chart" uri="{C3380CC4-5D6E-409C-BE32-E72D297353CC}">
                    <c16:uniqueId val="{00000001-51B6-4C85-9D07-4863B4BF5C5E}"/>
                  </c:ext>
                </c:extLst>
              </c15:ser>
            </c15:filteredBarSeries>
          </c:ext>
        </c:extLst>
      </c:barChart>
      <c:catAx>
        <c:axId val="4097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038560319"/>
        <c:crosses val="autoZero"/>
        <c:auto val="1"/>
        <c:lblAlgn val="ctr"/>
        <c:lblOffset val="100"/>
        <c:noMultiLvlLbl val="0"/>
      </c:catAx>
      <c:valAx>
        <c:axId val="2038560319"/>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0971039"/>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'Median Sale Price'!$A$3</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'Median Sale Price'!$B$2:$J$2</c:f>
              <c:numCache>
                <c:formatCode>General</c:formatCode>
                <c:ptCount val="6"/>
                <c:pt idx="0">
                  <c:v>2018</c:v>
                </c:pt>
                <c:pt idx="1">
                  <c:v>2019</c:v>
                </c:pt>
                <c:pt idx="2">
                  <c:v>2020</c:v>
                </c:pt>
                <c:pt idx="3">
                  <c:v>2021</c:v>
                </c:pt>
                <c:pt idx="4">
                  <c:v>2022</c:v>
                </c:pt>
                <c:pt idx="5">
                  <c:v>2023</c:v>
                </c:pt>
              </c:numCache>
            </c:numRef>
          </c:cat>
          <c:val>
            <c:numRef>
              <c:f>'Median Sale Price'!$B$3:$J$3</c:f>
            </c:numRef>
          </c:val>
          <c:extLst>
            <c:ext xmlns:c16="http://schemas.microsoft.com/office/drawing/2014/chart" uri="{C3380CC4-5D6E-409C-BE32-E72D297353CC}">
              <c16:uniqueId val="{00000000-0A28-42FE-B429-BF297B2E06A6}"/>
            </c:ext>
          </c:extLst>
        </c:ser>
        <c:ser>
          <c:idx val="1"/>
          <c:order val="1"/>
          <c:tx>
            <c:strRef>
              <c:f>'Median Sale Price'!$A$4</c:f>
              <c:strCache>
                <c:ptCount val="1"/>
                <c:pt idx="0">
                  <c:v>Entire MLS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'Median Sale Price'!$B$2:$J$2</c:f>
              <c:numCache>
                <c:formatCode>General</c:formatCode>
                <c:ptCount val="6"/>
                <c:pt idx="0">
                  <c:v>2018</c:v>
                </c:pt>
                <c:pt idx="1">
                  <c:v>2019</c:v>
                </c:pt>
                <c:pt idx="2">
                  <c:v>2020</c:v>
                </c:pt>
                <c:pt idx="3">
                  <c:v>2021</c:v>
                </c:pt>
                <c:pt idx="4">
                  <c:v>2022</c:v>
                </c:pt>
                <c:pt idx="5">
                  <c:v>2023</c:v>
                </c:pt>
              </c:numCache>
            </c:numRef>
          </c:cat>
          <c:val>
            <c:numRef>
              <c:f>'Median Sale Price'!$B$4:$J$4</c:f>
            </c:numRef>
          </c:val>
          <c:extLst>
            <c:ext xmlns:c16="http://schemas.microsoft.com/office/drawing/2014/chart" uri="{C3380CC4-5D6E-409C-BE32-E72D297353CC}">
              <c16:uniqueId val="{00000001-0A28-42FE-B429-BF297B2E06A6}"/>
            </c:ext>
          </c:extLst>
        </c:ser>
        <c:ser>
          <c:idx val="2"/>
          <c:order val="2"/>
          <c:tx>
            <c:strRef>
              <c:f>'Median Sale Price'!$A$5</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'Median Sale Price'!$B$2:$J$2</c:f>
              <c:numCache>
                <c:formatCode>General</c:formatCode>
                <c:ptCount val="6"/>
                <c:pt idx="0">
                  <c:v>2018</c:v>
                </c:pt>
                <c:pt idx="1">
                  <c:v>2019</c:v>
                </c:pt>
                <c:pt idx="2">
                  <c:v>2020</c:v>
                </c:pt>
                <c:pt idx="3">
                  <c:v>2021</c:v>
                </c:pt>
                <c:pt idx="4">
                  <c:v>2022</c:v>
                </c:pt>
                <c:pt idx="5">
                  <c:v>2023</c:v>
                </c:pt>
              </c:numCache>
            </c:numRef>
          </c:cat>
          <c:val>
            <c:numRef>
              <c:f>'Median Sale Price'!$B$5:$J$5</c:f>
            </c:numRef>
          </c:val>
          <c:extLst>
            <c:ext xmlns:c16="http://schemas.microsoft.com/office/drawing/2014/chart" uri="{C3380CC4-5D6E-409C-BE32-E72D297353CC}">
              <c16:uniqueId val="{00000002-0A28-42FE-B429-BF297B2E06A6}"/>
            </c:ext>
          </c:extLst>
        </c:ser>
        <c:ser>
          <c:idx val="3"/>
          <c:order val="3"/>
          <c:tx>
            <c:strRef>
              <c:f>'Median Sale Price'!$A$6</c:f>
              <c:strCache>
                <c:ptCount val="1"/>
                <c:pt idx="0">
                  <c:v>New Homes Entire MLS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'Median Sale Price'!$B$2:$J$2</c:f>
              <c:numCache>
                <c:formatCode>General</c:formatCode>
                <c:ptCount val="6"/>
                <c:pt idx="0">
                  <c:v>2018</c:v>
                </c:pt>
                <c:pt idx="1">
                  <c:v>2019</c:v>
                </c:pt>
                <c:pt idx="2">
                  <c:v>2020</c:v>
                </c:pt>
                <c:pt idx="3">
                  <c:v>2021</c:v>
                </c:pt>
                <c:pt idx="4">
                  <c:v>2022</c:v>
                </c:pt>
                <c:pt idx="5">
                  <c:v>2023</c:v>
                </c:pt>
              </c:numCache>
            </c:numRef>
          </c:cat>
          <c:val>
            <c:numRef>
              <c:f>'Median Sale Price'!$B$6:$J$6</c:f>
              <c:numCache>
                <c:formatCode>"$"#,##0</c:formatCode>
                <c:ptCount val="6"/>
                <c:pt idx="0">
                  <c:v>238000</c:v>
                </c:pt>
                <c:pt idx="1">
                  <c:v>247185</c:v>
                </c:pt>
                <c:pt idx="2">
                  <c:v>249900</c:v>
                </c:pt>
                <c:pt idx="3">
                  <c:v>264000</c:v>
                </c:pt>
                <c:pt idx="4">
                  <c:v>290680</c:v>
                </c:pt>
                <c:pt idx="5">
                  <c:v>297570</c:v>
                </c:pt>
              </c:numCache>
            </c:numRef>
          </c:val>
          <c:extLst>
            <c:ext xmlns:c16="http://schemas.microsoft.com/office/drawing/2014/chart" uri="{C3380CC4-5D6E-409C-BE32-E72D297353CC}">
              <c16:uniqueId val="{00000003-0A28-42FE-B429-BF297B2E06A6}"/>
            </c:ext>
          </c:extLst>
        </c:ser>
        <c:dLbls>
          <c:dLblPos val="outEnd"/>
          <c:showLegendKey val="0"/>
          <c:showVal val="1"/>
          <c:showCatName val="0"/>
          <c:showSerName val="0"/>
          <c:showPercent val="0"/>
          <c:showBubbleSize val="0"/>
        </c:dLbls>
        <c:gapWidth val="219"/>
        <c:overlap val="-27"/>
        <c:axId val="589882096"/>
        <c:axId val="712551936"/>
      </c:barChart>
      <c:catAx>
        <c:axId val="5898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712551936"/>
        <c:crosses val="autoZero"/>
        <c:auto val="1"/>
        <c:lblAlgn val="ctr"/>
        <c:lblOffset val="100"/>
        <c:noMultiLvlLbl val="0"/>
      </c:catAx>
      <c:valAx>
        <c:axId val="7125519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58988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0" i="0" u="none" strike="noStrike" kern="1200" spc="0" baseline="0">
                <a:solidFill>
                  <a:schemeClr val="bg1"/>
                </a:solidFill>
                <a:latin typeface="+mn-lt"/>
                <a:ea typeface="+mn-ea"/>
                <a:cs typeface="+mn-cs"/>
              </a:defRPr>
            </a:pPr>
            <a:r>
              <a:rPr lang="en-US" sz="3600" b="1" dirty="0">
                <a:solidFill>
                  <a:schemeClr val="bg1"/>
                </a:solidFill>
              </a:rPr>
              <a:t>University Towns Median Price Increase 22-23</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Sheet1!$D$7:$D$31</c:f>
              <c:strCache>
                <c:ptCount val="12"/>
                <c:pt idx="0">
                  <c:v>Austin</c:v>
                </c:pt>
                <c:pt idx="1">
                  <c:v>College Station</c:v>
                </c:pt>
                <c:pt idx="2">
                  <c:v>Lafayette</c:v>
                </c:pt>
                <c:pt idx="3">
                  <c:v>Baton Rouge</c:v>
                </c:pt>
                <c:pt idx="4">
                  <c:v>Oxford</c:v>
                </c:pt>
                <c:pt idx="5">
                  <c:v>Starkville</c:v>
                </c:pt>
                <c:pt idx="6">
                  <c:v>Auburn</c:v>
                </c:pt>
                <c:pt idx="7">
                  <c:v>Tuscaloosa</c:v>
                </c:pt>
                <c:pt idx="8">
                  <c:v>Knoxville</c:v>
                </c:pt>
                <c:pt idx="9">
                  <c:v>Athens</c:v>
                </c:pt>
                <c:pt idx="10">
                  <c:v>Columbia  MO</c:v>
                </c:pt>
                <c:pt idx="11">
                  <c:v> Columbia SC</c:v>
                </c:pt>
              </c:strCache>
            </c:strRef>
          </c:cat>
          <c:val>
            <c:numRef>
              <c:f>Sheet1!$E$7:$E$31</c:f>
            </c:numRef>
          </c:val>
          <c:extLst>
            <c:ext xmlns:c16="http://schemas.microsoft.com/office/drawing/2014/chart" uri="{C3380CC4-5D6E-409C-BE32-E72D297353CC}">
              <c16:uniqueId val="{00000000-CBBD-4D91-82C8-A0B6D2DBC09E}"/>
            </c:ext>
          </c:extLst>
        </c:ser>
        <c:ser>
          <c:idx val="1"/>
          <c:order val="1"/>
          <c:spPr>
            <a:solidFill>
              <a:schemeClr val="accent2"/>
            </a:solidFill>
            <a:ln>
              <a:noFill/>
            </a:ln>
            <a:effectLst/>
          </c:spPr>
          <c:invertIfNegative val="0"/>
          <c:cat>
            <c:strRef>
              <c:f>Sheet1!$D$7:$D$31</c:f>
              <c:strCache>
                <c:ptCount val="12"/>
                <c:pt idx="0">
                  <c:v>Austin</c:v>
                </c:pt>
                <c:pt idx="1">
                  <c:v>College Station</c:v>
                </c:pt>
                <c:pt idx="2">
                  <c:v>Lafayette</c:v>
                </c:pt>
                <c:pt idx="3">
                  <c:v>Baton Rouge</c:v>
                </c:pt>
                <c:pt idx="4">
                  <c:v>Oxford</c:v>
                </c:pt>
                <c:pt idx="5">
                  <c:v>Starkville</c:v>
                </c:pt>
                <c:pt idx="6">
                  <c:v>Auburn</c:v>
                </c:pt>
                <c:pt idx="7">
                  <c:v>Tuscaloosa</c:v>
                </c:pt>
                <c:pt idx="8">
                  <c:v>Knoxville</c:v>
                </c:pt>
                <c:pt idx="9">
                  <c:v>Athens</c:v>
                </c:pt>
                <c:pt idx="10">
                  <c:v>Columbia  MO</c:v>
                </c:pt>
                <c:pt idx="11">
                  <c:v> Columbia SC</c:v>
                </c:pt>
              </c:strCache>
            </c:strRef>
          </c:cat>
          <c:val>
            <c:numRef>
              <c:f>Sheet1!$F$7:$F$31</c:f>
              <c:numCache>
                <c:formatCode>0.00%</c:formatCode>
                <c:ptCount val="12"/>
                <c:pt idx="0">
                  <c:v>2.7027027027027029E-2</c:v>
                </c:pt>
                <c:pt idx="1">
                  <c:v>0.16993464052287582</c:v>
                </c:pt>
                <c:pt idx="2">
                  <c:v>3.007518796992481E-2</c:v>
                </c:pt>
                <c:pt idx="3">
                  <c:v>4.4117647058823532E-2</c:v>
                </c:pt>
                <c:pt idx="4">
                  <c:v>0.12056737588652482</c:v>
                </c:pt>
                <c:pt idx="5">
                  <c:v>0.11382113821138211</c:v>
                </c:pt>
                <c:pt idx="6">
                  <c:v>0.11764705882352941</c:v>
                </c:pt>
                <c:pt idx="7">
                  <c:v>0.16107382550335569</c:v>
                </c:pt>
                <c:pt idx="8">
                  <c:v>0.15819209039548024</c:v>
                </c:pt>
                <c:pt idx="9">
                  <c:v>0.15083798882681565</c:v>
                </c:pt>
                <c:pt idx="10">
                  <c:v>0.16129032258064516</c:v>
                </c:pt>
                <c:pt idx="11">
                  <c:v>7.6335877862595422E-2</c:v>
                </c:pt>
              </c:numCache>
            </c:numRef>
          </c:val>
          <c:extLst>
            <c:ext xmlns:c16="http://schemas.microsoft.com/office/drawing/2014/chart" uri="{C3380CC4-5D6E-409C-BE32-E72D297353CC}">
              <c16:uniqueId val="{00000001-CBBD-4D91-82C8-A0B6D2DBC09E}"/>
            </c:ext>
          </c:extLst>
        </c:ser>
        <c:dLbls>
          <c:showLegendKey val="0"/>
          <c:showVal val="0"/>
          <c:showCatName val="0"/>
          <c:showSerName val="0"/>
          <c:showPercent val="0"/>
          <c:showBubbleSize val="0"/>
        </c:dLbls>
        <c:gapWidth val="182"/>
        <c:axId val="570680144"/>
        <c:axId val="221075360"/>
      </c:barChart>
      <c:catAx>
        <c:axId val="570680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bg1"/>
                </a:solidFill>
                <a:latin typeface="+mn-lt"/>
                <a:ea typeface="+mn-ea"/>
                <a:cs typeface="+mn-cs"/>
              </a:defRPr>
            </a:pPr>
            <a:endParaRPr lang="en-US"/>
          </a:p>
        </c:txPr>
        <c:crossAx val="221075360"/>
        <c:crosses val="autoZero"/>
        <c:auto val="1"/>
        <c:lblAlgn val="ctr"/>
        <c:lblOffset val="100"/>
        <c:noMultiLvlLbl val="0"/>
      </c:catAx>
      <c:valAx>
        <c:axId val="22107536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570680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cat>
            <c:numRef>
              <c:f>'Months Supply'!$F$2:$J$2</c:f>
              <c:numCache>
                <c:formatCode>General</c:formatCode>
                <c:ptCount val="5"/>
                <c:pt idx="0">
                  <c:v>2019</c:v>
                </c:pt>
                <c:pt idx="1">
                  <c:v>2020</c:v>
                </c:pt>
                <c:pt idx="2">
                  <c:v>2021</c:v>
                </c:pt>
                <c:pt idx="3">
                  <c:v>2022</c:v>
                </c:pt>
                <c:pt idx="4">
                  <c:v>2023</c:v>
                </c:pt>
              </c:numCache>
            </c:numRef>
          </c:cat>
          <c:val>
            <c:numRef>
              <c:f>'Months Supply'!$F$4:$J$4</c:f>
              <c:numCache>
                <c:formatCode>General</c:formatCode>
                <c:ptCount val="5"/>
                <c:pt idx="0">
                  <c:v>4.9000000000000004</c:v>
                </c:pt>
                <c:pt idx="1">
                  <c:v>3.5</c:v>
                </c:pt>
                <c:pt idx="2">
                  <c:v>1.6</c:v>
                </c:pt>
                <c:pt idx="3">
                  <c:v>2.1</c:v>
                </c:pt>
                <c:pt idx="4">
                  <c:v>3.3</c:v>
                </c:pt>
              </c:numCache>
            </c:numRef>
          </c:val>
          <c:extLst>
            <c:ext xmlns:c16="http://schemas.microsoft.com/office/drawing/2014/chart" uri="{C3380CC4-5D6E-409C-BE32-E72D297353CC}">
              <c16:uniqueId val="{00000000-000C-4BE1-807B-E7D349873942}"/>
            </c:ext>
          </c:extLst>
        </c:ser>
        <c:dLbls>
          <c:showLegendKey val="0"/>
          <c:showVal val="0"/>
          <c:showCatName val="0"/>
          <c:showSerName val="0"/>
          <c:showPercent val="0"/>
          <c:showBubbleSize val="0"/>
        </c:dLbls>
        <c:gapWidth val="219"/>
        <c:overlap val="-27"/>
        <c:axId val="37494079"/>
        <c:axId val="96815119"/>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'Months Supply'!$F$2:$J$2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'Months Supply'!$F$3:$J$3</c15:sqref>
                        </c15:formulaRef>
                      </c:ext>
                    </c:extLst>
                    <c:numCache>
                      <c:formatCode>General</c:formatCode>
                      <c:ptCount val="5"/>
                    </c:numCache>
                  </c:numRef>
                </c:val>
                <c:extLst>
                  <c:ext xmlns:c16="http://schemas.microsoft.com/office/drawing/2014/chart" uri="{C3380CC4-5D6E-409C-BE32-E72D297353CC}">
                    <c16:uniqueId val="{00000001-000C-4BE1-807B-E7D349873942}"/>
                  </c:ext>
                </c:extLst>
              </c15:ser>
            </c15:filteredBarSeries>
          </c:ext>
        </c:extLst>
      </c:barChart>
      <c:catAx>
        <c:axId val="3749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6815119"/>
        <c:crosses val="autoZero"/>
        <c:auto val="1"/>
        <c:lblAlgn val="ctr"/>
        <c:lblOffset val="100"/>
        <c:noMultiLvlLbl val="0"/>
      </c:catAx>
      <c:valAx>
        <c:axId val="96815119"/>
        <c:scaling>
          <c:orientation val="minMax"/>
        </c:scaling>
        <c:delete val="0"/>
        <c:axPos val="l"/>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494079"/>
        <c:crosses val="autoZero"/>
        <c:crossBetween val="between"/>
      </c:valAx>
      <c:spPr>
        <a:solidFill>
          <a:schemeClr val="tx1"/>
        </a:solidFill>
        <a:ln>
          <a:solidFill>
            <a:schemeClr val="tx1"/>
          </a:solidFill>
        </a:ln>
        <a:effectLst>
          <a:glow rad="127000">
            <a:schemeClr val="accent1">
              <a:alpha val="96000"/>
            </a:schemeClr>
          </a:glow>
        </a:effectLst>
      </c:spPr>
    </c:plotArea>
    <c:plotVisOnly val="1"/>
    <c:dispBlanksAs val="gap"/>
    <c:showDLblsOverMax val="0"/>
  </c:chart>
  <c:spPr>
    <a:solidFill>
      <a:schemeClr val="bg1"/>
    </a:solidFill>
    <a:ln w="9525" cap="flat" cmpd="sng" algn="ctr">
      <a:solidFill>
        <a:schemeClr val="accent1">
          <a:alpha val="95000"/>
        </a:schemeClr>
      </a:solidFill>
      <a:round/>
    </a:ln>
    <a:effectLst>
      <a:glow rad="355600">
        <a:schemeClr val="bg1">
          <a:alpha val="41000"/>
        </a:schemeClr>
      </a:glo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chemeClr val="accent2"/>
            </a:solidFill>
            <a:ln>
              <a:noFill/>
            </a:ln>
            <a:effectLst/>
          </c:spPr>
          <c:invertIfNegative val="0"/>
          <c:cat>
            <c:numRef>
              <c:f>'Months Supply'!$F$2:$J$2</c:f>
              <c:numCache>
                <c:formatCode>General</c:formatCode>
                <c:ptCount val="5"/>
                <c:pt idx="0">
                  <c:v>2019</c:v>
                </c:pt>
                <c:pt idx="1">
                  <c:v>2020</c:v>
                </c:pt>
                <c:pt idx="2">
                  <c:v>2021</c:v>
                </c:pt>
                <c:pt idx="3">
                  <c:v>2022</c:v>
                </c:pt>
                <c:pt idx="4">
                  <c:v>2023</c:v>
                </c:pt>
              </c:numCache>
            </c:numRef>
          </c:cat>
          <c:val>
            <c:numRef>
              <c:f>'Months Supply'!$F$4:$J$4</c:f>
            </c:numRef>
          </c:val>
          <c:extLst>
            <c:ext xmlns:c16="http://schemas.microsoft.com/office/drawing/2014/chart" uri="{C3380CC4-5D6E-409C-BE32-E72D297353CC}">
              <c16:uniqueId val="{00000000-434D-460C-A60D-5C497CA8DFA6}"/>
            </c:ext>
          </c:extLst>
        </c:ser>
        <c:ser>
          <c:idx val="2"/>
          <c:order val="2"/>
          <c:spPr>
            <a:solidFill>
              <a:schemeClr val="accent3"/>
            </a:solidFill>
            <a:ln>
              <a:noFill/>
            </a:ln>
            <a:effectLst/>
          </c:spPr>
          <c:invertIfNegative val="0"/>
          <c:cat>
            <c:numRef>
              <c:f>'Months Supply'!$F$2:$J$2</c:f>
              <c:numCache>
                <c:formatCode>General</c:formatCode>
                <c:ptCount val="5"/>
                <c:pt idx="0">
                  <c:v>2019</c:v>
                </c:pt>
                <c:pt idx="1">
                  <c:v>2020</c:v>
                </c:pt>
                <c:pt idx="2">
                  <c:v>2021</c:v>
                </c:pt>
                <c:pt idx="3">
                  <c:v>2022</c:v>
                </c:pt>
                <c:pt idx="4">
                  <c:v>2023</c:v>
                </c:pt>
              </c:numCache>
            </c:numRef>
          </c:cat>
          <c:val>
            <c:numRef>
              <c:f>'Months Supply'!$F$5:$J$5</c:f>
            </c:numRef>
          </c:val>
          <c:extLst>
            <c:ext xmlns:c16="http://schemas.microsoft.com/office/drawing/2014/chart" uri="{C3380CC4-5D6E-409C-BE32-E72D297353CC}">
              <c16:uniqueId val="{00000001-434D-460C-A60D-5C497CA8DFA6}"/>
            </c:ext>
          </c:extLst>
        </c:ser>
        <c:ser>
          <c:idx val="3"/>
          <c:order val="3"/>
          <c:spPr>
            <a:solidFill>
              <a:schemeClr val="accent4"/>
            </a:solidFill>
            <a:ln>
              <a:noFill/>
            </a:ln>
            <a:effectLst/>
          </c:spPr>
          <c:invertIfNegative val="0"/>
          <c:cat>
            <c:numRef>
              <c:f>'Months Supply'!$F$2:$J$2</c:f>
              <c:numCache>
                <c:formatCode>General</c:formatCode>
                <c:ptCount val="5"/>
                <c:pt idx="0">
                  <c:v>2019</c:v>
                </c:pt>
                <c:pt idx="1">
                  <c:v>2020</c:v>
                </c:pt>
                <c:pt idx="2">
                  <c:v>2021</c:v>
                </c:pt>
                <c:pt idx="3">
                  <c:v>2022</c:v>
                </c:pt>
                <c:pt idx="4">
                  <c:v>2023</c:v>
                </c:pt>
              </c:numCache>
            </c:numRef>
          </c:cat>
          <c:val>
            <c:numRef>
              <c:f>'Months Supply'!$F$6:$J$6</c:f>
              <c:numCache>
                <c:formatCode>General</c:formatCode>
                <c:ptCount val="5"/>
                <c:pt idx="0">
                  <c:v>5.0999999999999996</c:v>
                </c:pt>
                <c:pt idx="1">
                  <c:v>3.6</c:v>
                </c:pt>
                <c:pt idx="2">
                  <c:v>1.9</c:v>
                </c:pt>
                <c:pt idx="3">
                  <c:v>2.9</c:v>
                </c:pt>
                <c:pt idx="4">
                  <c:v>4.3</c:v>
                </c:pt>
              </c:numCache>
            </c:numRef>
          </c:val>
          <c:extLst>
            <c:ext xmlns:c16="http://schemas.microsoft.com/office/drawing/2014/chart" uri="{C3380CC4-5D6E-409C-BE32-E72D297353CC}">
              <c16:uniqueId val="{00000002-434D-460C-A60D-5C497CA8DFA6}"/>
            </c:ext>
          </c:extLst>
        </c:ser>
        <c:dLbls>
          <c:showLegendKey val="0"/>
          <c:showVal val="0"/>
          <c:showCatName val="0"/>
          <c:showSerName val="0"/>
          <c:showPercent val="0"/>
          <c:showBubbleSize val="0"/>
        </c:dLbls>
        <c:gapWidth val="219"/>
        <c:overlap val="-27"/>
        <c:axId val="712642448"/>
        <c:axId val="871377648"/>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'Months Supply'!$F$2:$J$2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'Months Supply'!$F$3:$J$3</c15:sqref>
                        </c15:formulaRef>
                      </c:ext>
                    </c:extLst>
                    <c:numCache>
                      <c:formatCode>General</c:formatCode>
                      <c:ptCount val="5"/>
                    </c:numCache>
                  </c:numRef>
                </c:val>
                <c:extLst>
                  <c:ext xmlns:c16="http://schemas.microsoft.com/office/drawing/2014/chart" uri="{C3380CC4-5D6E-409C-BE32-E72D297353CC}">
                    <c16:uniqueId val="{00000003-434D-460C-A60D-5C497CA8DFA6}"/>
                  </c:ext>
                </c:extLst>
              </c15:ser>
            </c15:filteredBarSeries>
          </c:ext>
        </c:extLst>
      </c:barChart>
      <c:catAx>
        <c:axId val="71264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71377648"/>
        <c:crosses val="autoZero"/>
        <c:auto val="1"/>
        <c:lblAlgn val="ctr"/>
        <c:lblOffset val="100"/>
        <c:noMultiLvlLbl val="0"/>
      </c:catAx>
      <c:valAx>
        <c:axId val="87137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12642448"/>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tx1">
          <a:lumMod val="15000"/>
          <a:lumOff val="85000"/>
        </a:schemeClr>
      </a:solidFill>
      <a:round/>
    </a:ln>
    <a:effectLst/>
  </c:spPr>
  <c:txPr>
    <a:bodyPr/>
    <a:lstStyle/>
    <a:p>
      <a:pPr>
        <a:defRPr sz="1400">
          <a:solidFill>
            <a:schemeClr val="bg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spPr>
            <a:solidFill>
              <a:schemeClr val="accent3"/>
            </a:solidFill>
            <a:ln>
              <a:noFill/>
            </a:ln>
            <a:effectLst/>
          </c:spPr>
          <c:invertIfNegative val="0"/>
          <c:cat>
            <c:numRef>
              <c:f>'Median Days on Market'!$F$2:$J$2</c:f>
              <c:numCache>
                <c:formatCode>General</c:formatCode>
                <c:ptCount val="5"/>
                <c:pt idx="0">
                  <c:v>2019</c:v>
                </c:pt>
                <c:pt idx="1">
                  <c:v>2020</c:v>
                </c:pt>
                <c:pt idx="2">
                  <c:v>2021</c:v>
                </c:pt>
                <c:pt idx="3">
                  <c:v>2022</c:v>
                </c:pt>
                <c:pt idx="4">
                  <c:v>2023</c:v>
                </c:pt>
              </c:numCache>
            </c:numRef>
          </c:cat>
          <c:val>
            <c:numRef>
              <c:f>'Median Days on Market'!$F$5:$J$5</c:f>
              <c:numCache>
                <c:formatCode>General</c:formatCode>
                <c:ptCount val="5"/>
                <c:pt idx="0">
                  <c:v>34</c:v>
                </c:pt>
                <c:pt idx="1">
                  <c:v>26</c:v>
                </c:pt>
                <c:pt idx="2">
                  <c:v>7</c:v>
                </c:pt>
                <c:pt idx="3">
                  <c:v>5</c:v>
                </c:pt>
                <c:pt idx="4">
                  <c:v>19</c:v>
                </c:pt>
              </c:numCache>
            </c:numRef>
          </c:val>
          <c:extLst>
            <c:ext xmlns:c16="http://schemas.microsoft.com/office/drawing/2014/chart" uri="{C3380CC4-5D6E-409C-BE32-E72D297353CC}">
              <c16:uniqueId val="{00000000-B2A4-4711-99E6-C334F2E16147}"/>
            </c:ext>
          </c:extLst>
        </c:ser>
        <c:dLbls>
          <c:showLegendKey val="0"/>
          <c:showVal val="0"/>
          <c:showCatName val="0"/>
          <c:showSerName val="0"/>
          <c:showPercent val="0"/>
          <c:showBubbleSize val="0"/>
        </c:dLbls>
        <c:gapWidth val="219"/>
        <c:overlap val="-27"/>
        <c:axId val="673349152"/>
        <c:axId val="675462640"/>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'Median Days on Market'!$F$2:$J$2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'Median Days on Market'!$F$3:$J$3</c15:sqref>
                        </c15:formulaRef>
                      </c:ext>
                    </c:extLst>
                    <c:numCache>
                      <c:formatCode>General</c:formatCode>
                      <c:ptCount val="5"/>
                    </c:numCache>
                  </c:numRef>
                </c:val>
                <c:extLst>
                  <c:ext xmlns:c16="http://schemas.microsoft.com/office/drawing/2014/chart" uri="{C3380CC4-5D6E-409C-BE32-E72D297353CC}">
                    <c16:uniqueId val="{00000001-B2A4-4711-99E6-C334F2E16147}"/>
                  </c:ext>
                </c:extLst>
              </c15:ser>
            </c15:filteredBarSeries>
            <c15:filteredBarSeries>
              <c15:ser>
                <c:idx val="1"/>
                <c:order val="1"/>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'Median Days on Market'!$F$2:$J$2</c15:sqref>
                        </c15:formulaRef>
                      </c:ext>
                    </c:extLst>
                    <c:numCache>
                      <c:formatCode>General</c:formatCode>
                      <c:ptCount val="5"/>
                      <c:pt idx="0">
                        <c:v>2019</c:v>
                      </c:pt>
                      <c:pt idx="1">
                        <c:v>2020</c:v>
                      </c:pt>
                      <c:pt idx="2">
                        <c:v>2021</c:v>
                      </c:pt>
                      <c:pt idx="3">
                        <c:v>2022</c:v>
                      </c:pt>
                      <c:pt idx="4">
                        <c:v>2023</c:v>
                      </c:pt>
                    </c:numCache>
                  </c:numRef>
                </c:cat>
                <c:val>
                  <c:numRef>
                    <c:extLst xmlns:c15="http://schemas.microsoft.com/office/drawing/2012/chart">
                      <c:ext xmlns:c15="http://schemas.microsoft.com/office/drawing/2012/chart" uri="{02D57815-91ED-43cb-92C2-25804820EDAC}">
                        <c15:formulaRef>
                          <c15:sqref>'Median Days on Market'!$F$4:$J$4</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B2A4-4711-99E6-C334F2E16147}"/>
                  </c:ext>
                </c:extLst>
              </c15:ser>
            </c15:filteredBarSeries>
          </c:ext>
        </c:extLst>
      </c:barChart>
      <c:catAx>
        <c:axId val="67334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75462640"/>
        <c:crosses val="autoZero"/>
        <c:auto val="1"/>
        <c:lblAlgn val="ctr"/>
        <c:lblOffset val="100"/>
        <c:noMultiLvlLbl val="0"/>
      </c:catAx>
      <c:valAx>
        <c:axId val="6754626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73349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2"/>
          <c:spPr>
            <a:solidFill>
              <a:schemeClr val="accent3"/>
            </a:solidFill>
            <a:ln>
              <a:noFill/>
            </a:ln>
            <a:effectLst/>
          </c:spPr>
          <c:invertIfNegative val="0"/>
          <c:cat>
            <c:numRef>
              <c:f>'Median Days on Market'!$F$2:$J$2</c:f>
              <c:numCache>
                <c:formatCode>General</c:formatCode>
                <c:ptCount val="5"/>
                <c:pt idx="0">
                  <c:v>2019</c:v>
                </c:pt>
                <c:pt idx="1">
                  <c:v>2020</c:v>
                </c:pt>
                <c:pt idx="2">
                  <c:v>2021</c:v>
                </c:pt>
                <c:pt idx="3">
                  <c:v>2022</c:v>
                </c:pt>
                <c:pt idx="4">
                  <c:v>2023</c:v>
                </c:pt>
              </c:numCache>
            </c:numRef>
          </c:cat>
          <c:val>
            <c:numRef>
              <c:f>'Median Days on Market'!$F$5:$J$5</c:f>
            </c:numRef>
          </c:val>
          <c:extLst>
            <c:ext xmlns:c16="http://schemas.microsoft.com/office/drawing/2014/chart" uri="{C3380CC4-5D6E-409C-BE32-E72D297353CC}">
              <c16:uniqueId val="{00000000-2F24-44E4-A285-809169850220}"/>
            </c:ext>
          </c:extLst>
        </c:ser>
        <c:ser>
          <c:idx val="3"/>
          <c:order val="3"/>
          <c:spPr>
            <a:solidFill>
              <a:schemeClr val="accent4"/>
            </a:solidFill>
            <a:ln>
              <a:noFill/>
            </a:ln>
            <a:effectLst/>
          </c:spPr>
          <c:invertIfNegative val="0"/>
          <c:cat>
            <c:numRef>
              <c:f>'Median Days on Market'!$F$2:$J$2</c:f>
              <c:numCache>
                <c:formatCode>General</c:formatCode>
                <c:ptCount val="5"/>
                <c:pt idx="0">
                  <c:v>2019</c:v>
                </c:pt>
                <c:pt idx="1">
                  <c:v>2020</c:v>
                </c:pt>
                <c:pt idx="2">
                  <c:v>2021</c:v>
                </c:pt>
                <c:pt idx="3">
                  <c:v>2022</c:v>
                </c:pt>
                <c:pt idx="4">
                  <c:v>2023</c:v>
                </c:pt>
              </c:numCache>
            </c:numRef>
          </c:cat>
          <c:val>
            <c:numRef>
              <c:f>'Median Days on Market'!$F$6:$J$6</c:f>
            </c:numRef>
          </c:val>
          <c:extLst>
            <c:ext xmlns:c16="http://schemas.microsoft.com/office/drawing/2014/chart" uri="{C3380CC4-5D6E-409C-BE32-E72D297353CC}">
              <c16:uniqueId val="{00000001-2F24-44E4-A285-809169850220}"/>
            </c:ext>
          </c:extLst>
        </c:ser>
        <c:ser>
          <c:idx val="4"/>
          <c:order val="4"/>
          <c:spPr>
            <a:solidFill>
              <a:schemeClr val="accent5"/>
            </a:solidFill>
            <a:ln>
              <a:noFill/>
            </a:ln>
            <a:effectLst/>
          </c:spPr>
          <c:invertIfNegative val="0"/>
          <c:cat>
            <c:numRef>
              <c:f>'Median Days on Market'!$F$2:$J$2</c:f>
              <c:numCache>
                <c:formatCode>General</c:formatCode>
                <c:ptCount val="5"/>
                <c:pt idx="0">
                  <c:v>2019</c:v>
                </c:pt>
                <c:pt idx="1">
                  <c:v>2020</c:v>
                </c:pt>
                <c:pt idx="2">
                  <c:v>2021</c:v>
                </c:pt>
                <c:pt idx="3">
                  <c:v>2022</c:v>
                </c:pt>
                <c:pt idx="4">
                  <c:v>2023</c:v>
                </c:pt>
              </c:numCache>
            </c:numRef>
          </c:cat>
          <c:val>
            <c:numRef>
              <c:f>'Median Days on Market'!$F$7:$J$7</c:f>
              <c:numCache>
                <c:formatCode>General</c:formatCode>
                <c:ptCount val="5"/>
                <c:pt idx="0">
                  <c:v>29</c:v>
                </c:pt>
                <c:pt idx="1">
                  <c:v>28</c:v>
                </c:pt>
                <c:pt idx="2">
                  <c:v>7</c:v>
                </c:pt>
                <c:pt idx="3">
                  <c:v>0</c:v>
                </c:pt>
                <c:pt idx="4">
                  <c:v>31</c:v>
                </c:pt>
              </c:numCache>
            </c:numRef>
          </c:val>
          <c:extLst>
            <c:ext xmlns:c16="http://schemas.microsoft.com/office/drawing/2014/chart" uri="{C3380CC4-5D6E-409C-BE32-E72D297353CC}">
              <c16:uniqueId val="{00000002-2F24-44E4-A285-809169850220}"/>
            </c:ext>
          </c:extLst>
        </c:ser>
        <c:dLbls>
          <c:showLegendKey val="0"/>
          <c:showVal val="0"/>
          <c:showCatName val="0"/>
          <c:showSerName val="0"/>
          <c:showPercent val="0"/>
          <c:showBubbleSize val="0"/>
        </c:dLbls>
        <c:gapWidth val="219"/>
        <c:overlap val="-27"/>
        <c:axId val="865384016"/>
        <c:axId val="871388048"/>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'Median Days on Market'!$F$2:$J$2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'Median Days on Market'!$F$3:$J$3</c15:sqref>
                        </c15:formulaRef>
                      </c:ext>
                    </c:extLst>
                    <c:numCache>
                      <c:formatCode>General</c:formatCode>
                      <c:ptCount val="5"/>
                    </c:numCache>
                  </c:numRef>
                </c:val>
                <c:extLst>
                  <c:ext xmlns:c16="http://schemas.microsoft.com/office/drawing/2014/chart" uri="{C3380CC4-5D6E-409C-BE32-E72D297353CC}">
                    <c16:uniqueId val="{00000003-2F24-44E4-A285-809169850220}"/>
                  </c:ext>
                </c:extLst>
              </c15:ser>
            </c15:filteredBarSeries>
            <c15:filteredBarSeries>
              <c15:ser>
                <c:idx val="1"/>
                <c:order val="1"/>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'Median Days on Market'!$F$2:$J$2</c15:sqref>
                        </c15:formulaRef>
                      </c:ext>
                    </c:extLst>
                    <c:numCache>
                      <c:formatCode>General</c:formatCode>
                      <c:ptCount val="5"/>
                      <c:pt idx="0">
                        <c:v>2019</c:v>
                      </c:pt>
                      <c:pt idx="1">
                        <c:v>2020</c:v>
                      </c:pt>
                      <c:pt idx="2">
                        <c:v>2021</c:v>
                      </c:pt>
                      <c:pt idx="3">
                        <c:v>2022</c:v>
                      </c:pt>
                      <c:pt idx="4">
                        <c:v>2023</c:v>
                      </c:pt>
                    </c:numCache>
                  </c:numRef>
                </c:cat>
                <c:val>
                  <c:numRef>
                    <c:extLst xmlns:c15="http://schemas.microsoft.com/office/drawing/2012/chart">
                      <c:ext xmlns:c15="http://schemas.microsoft.com/office/drawing/2012/chart" uri="{02D57815-91ED-43cb-92C2-25804820EDAC}">
                        <c15:formulaRef>
                          <c15:sqref>'Median Days on Market'!$F$4:$J$4</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4-2F24-44E4-A285-809169850220}"/>
                  </c:ext>
                </c:extLst>
              </c15:ser>
            </c15:filteredBarSeries>
          </c:ext>
        </c:extLst>
      </c:barChart>
      <c:catAx>
        <c:axId val="86538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71388048"/>
        <c:crosses val="autoZero"/>
        <c:auto val="1"/>
        <c:lblAlgn val="ctr"/>
        <c:lblOffset val="100"/>
        <c:noMultiLvlLbl val="0"/>
      </c:catAx>
      <c:valAx>
        <c:axId val="871388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6538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757487-F7AD-4FD0-A5D6-668EE12F54C9}" type="datetimeFigureOut">
              <a:rPr lang="en-US" smtClean="0"/>
              <a:t>4/24/2024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8CE8D6-0A96-4995-9B7C-C2706584DC81}" type="slidenum">
              <a:rPr lang="en-US" smtClean="0"/>
              <a:t>‹#›</a:t>
            </a:fld>
            <a:endParaRPr lang="en-US" dirty="0"/>
          </a:p>
        </p:txBody>
      </p:sp>
    </p:spTree>
    <p:extLst>
      <p:ext uri="{BB962C8B-B14F-4D97-AF65-F5344CB8AC3E}">
        <p14:creationId xmlns:p14="http://schemas.microsoft.com/office/powerpoint/2010/main" val="20159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3</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42487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18</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19</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21</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22</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23</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25</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3150658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57735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43441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29</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200130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spc="0">
                <a:solidFill>
                  <a:srgbClr val="000000">
                    <a:alpha val="100000"/>
                  </a:srgbClr>
                </a:solidFill>
                <a:latin typeface="Calibri"/>
              </a:rPr>
              <a:t>Source:
            Freddie Mac
Release:
            Primary Mortgage Market Survey
Units: 
Percent, Not Seasonally Adjusted
Frequency: 
          Weekly, Ending Thursday
On November 17, 2022, Freddie Mac changed the methodology of the Primary Mortgage Market Survey® (PMMS®). The weekly mortgage rate is now based on applications submitted to Freddie Mac from lenders across the country. For more information regarding Freddie Mac’s enhancement, see their research note.Data are provided “as is” by Freddie Mac®, with no warranties of any kind, express or implied, including but not limited to warranties of accuracy or implied warranties of merchantability or fitness for a particular purpose. Use of the data is at the user’s sole risk. In no event will Freddie Mac be liable for any damages arising out of or related to the data, including but not limited to direct, indirect, incidental, special, consequential, or punitive damages, whether under a contract, tort, or any other theory of liability, even if Freddie Mac is aware of the possibility of such damages.Copyright, 2016, Freddie Mac. Reprinted with permission.
Freddie Mac,
                    30-Year Fixed Rate Mortgage Average in the United States [MORTGAGE30US],
                    retrieved from FRED,
                    Federal Reserve Bank of St. Louis;
                    https://fred.stlouisfed.org/series/MORTGAGE30US,
                    April 11, 2024.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4</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spc="0">
                <a:solidFill>
                  <a:srgbClr val="000000">
                    <a:alpha val="100000"/>
                  </a:srgbClr>
                </a:solidFill>
                <a:latin typeface="Calibri"/>
              </a:rPr>
              <a:t>Source:
            Freddie Mac
Release:
            Primary Mortgage Market Survey
Units: 
Percent, Not Seasonally Adjusted
Frequency: 
          Weekly, Ending Thursday
On November 17, 2022, Freddie Mac changed the methodology of the Primary Mortgage Market Survey® (PMMS®). The weekly mortgage rate is now based on applications submitted to Freddie Mac from lenders across the country. For more information regarding Freddie Mac’s enhancement, see their research note.Data are provided “as is” by Freddie Mac®, with no warranties of any kind, express or implied, including but not limited to warranties of accuracy or implied warranties of merchantability or fitness for a particular purpose. Use of the data is at the user’s sole risk. In no event will Freddie Mac be liable for any damages arising out of or related to the data, including but not limited to direct, indirect, incidental, special, consequential, or punitive damages, whether under a contract, tort, or any other theory of liability, even if Freddie Mac is aware of the possibility of such damages.Copyright, 2016, Freddie Mac. Reprinted with permission.
Freddie Mac,
                    30-Year Fixed Rate Mortgage Average in the United States [MORTGAGE30US],
                    retrieved from FRED,
                    Federal Reserve Bank of St. Louis;
                    https://fred.stlouisfed.org/series/MORTGAGE30US,
                    April 19, 2024.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9268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21805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40195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86805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65866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261175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40860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4032876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29781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7</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803686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31270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1526783d0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1526783d0_0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48643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9</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11</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12</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15</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l" defTabSz="931774">
              <a:defRPr/>
            </a:pPr>
            <a:fld id="{F7021451-1387-4CA6-816F-3879F97B5CBC}" type="slidenum">
              <a:rPr lang="en-US" sz="1800">
                <a:solidFill>
                  <a:prstClr val="black"/>
                </a:solidFill>
                <a:latin typeface="Calibri" panose="020F0502020204030204"/>
              </a:rPr>
              <a:pPr algn="l" defTabSz="931774">
                <a:defRPr/>
              </a:pPr>
              <a:t>16</a:t>
            </a:fld>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367896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11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103065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4280676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868010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408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7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851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87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204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73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378253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88639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351266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142592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176464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55839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62104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120AC1-D53C-4772-9425-50B15247EF8E}" type="datetimeFigureOut">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E9E61-3941-4980-98C3-6DAC94B461A7}" type="slidenum">
              <a:rPr lang="en-US" smtClean="0"/>
              <a:t>‹#›</a:t>
            </a:fld>
            <a:endParaRPr lang="en-US" dirty="0"/>
          </a:p>
        </p:txBody>
      </p:sp>
    </p:spTree>
    <p:extLst>
      <p:ext uri="{BB962C8B-B14F-4D97-AF65-F5344CB8AC3E}">
        <p14:creationId xmlns:p14="http://schemas.microsoft.com/office/powerpoint/2010/main" val="28163228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43523"/>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20AC1-D53C-4772-9425-50B15247EF8E}" type="datetimeFigureOut">
              <a:rPr lang="en-US" smtClean="0"/>
              <a:t>4/24/2024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E9E61-3941-4980-98C3-6DAC94B461A7}" type="slidenum">
              <a:rPr lang="en-US" smtClean="0"/>
              <a:t>‹#›</a:t>
            </a:fld>
            <a:endParaRPr lang="en-US" dirty="0"/>
          </a:p>
        </p:txBody>
      </p:sp>
    </p:spTree>
    <p:extLst>
      <p:ext uri="{BB962C8B-B14F-4D97-AF65-F5344CB8AC3E}">
        <p14:creationId xmlns:p14="http://schemas.microsoft.com/office/powerpoint/2010/main" val="4260909812"/>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81" r:id="rId12"/>
    <p:sldLayoutId id="2147483662" r:id="rId13"/>
    <p:sldLayoutId id="2147483663"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691927"/>
      </p:ext>
    </p:extLst>
  </p:cSld>
  <p:clrMap bg1="lt1" tx1="dk1" bg2="lt2" tx2="dk2" accent1="accent1" accent2="accent2" accent3="accent3" accent4="accent4" accent5="accent5" accent6="accent6" hlink="hlink" folHlink="folHlink"/>
  <p:sldLayoutIdLst>
    <p:sldLayoutId id="2147483695"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fred.stlouisfed.org/graph/?g=1k1qx"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fred.stlouisfed.org/graph/?g=1kuxS"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1"/>
          <p:cNvSpPr txBox="1">
            <a:spLocks/>
          </p:cNvSpPr>
          <p:nvPr/>
        </p:nvSpPr>
        <p:spPr>
          <a:xfrm>
            <a:off x="2270889" y="5076419"/>
            <a:ext cx="7772400" cy="1609725"/>
          </a:xfrm>
          <a:prstGeom prst="rect">
            <a:avLst/>
          </a:prstGeom>
          <a:effectLst>
            <a:outerShdw blurRad="63500" sx="102000" sy="102000" algn="c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CCCCC"/>
              </a:buClr>
              <a:buNone/>
            </a:pPr>
            <a:r>
              <a:rPr lang="en-US" altLang="en-US" sz="1400" b="1" dirty="0">
                <a:solidFill>
                  <a:srgbClr val="0070C0"/>
                </a:solidFill>
                <a:latin typeface="Corbel" panose="020B0503020204020204" pitchFamily="34" charset="0"/>
                <a:cs typeface="Arial" panose="020B0604020202020204" pitchFamily="34" charset="0"/>
              </a:rPr>
              <a:t>PRESENTED BY</a:t>
            </a:r>
          </a:p>
          <a:p>
            <a:pPr marL="0" indent="0" algn="ctr">
              <a:lnSpc>
                <a:spcPct val="100000"/>
              </a:lnSpc>
              <a:spcBef>
                <a:spcPct val="0"/>
              </a:spcBef>
              <a:buClr>
                <a:srgbClr val="CCCCCC"/>
              </a:buClr>
              <a:buNone/>
            </a:pPr>
            <a:endParaRPr lang="en-US" altLang="en-US" sz="1400" b="1" dirty="0">
              <a:solidFill>
                <a:srgbClr val="0070C0"/>
              </a:solidFill>
              <a:latin typeface="Corbel" panose="020B0503020204020204" pitchFamily="34" charset="0"/>
              <a:cs typeface="Arial" panose="020B0604020202020204" pitchFamily="34" charset="0"/>
            </a:endParaRPr>
          </a:p>
          <a:p>
            <a:pPr marL="0" indent="0" algn="ctr">
              <a:lnSpc>
                <a:spcPct val="100000"/>
              </a:lnSpc>
              <a:spcBef>
                <a:spcPct val="0"/>
              </a:spcBef>
              <a:buClr>
                <a:srgbClr val="CCCCCC"/>
              </a:buClr>
              <a:buNone/>
            </a:pPr>
            <a:r>
              <a:rPr lang="en-US" altLang="en-US" sz="2000" b="1" dirty="0">
                <a:solidFill>
                  <a:srgbClr val="0070C0"/>
                </a:solidFill>
                <a:latin typeface="Corbel" panose="020B0503020204020204" pitchFamily="34" charset="0"/>
                <a:cs typeface="Arial" panose="020B0604020202020204" pitchFamily="34" charset="0"/>
              </a:rPr>
              <a:t>Tom W. Cook, MAI</a:t>
            </a:r>
          </a:p>
          <a:p>
            <a:pPr marL="0" indent="0" algn="ctr">
              <a:lnSpc>
                <a:spcPct val="100000"/>
              </a:lnSpc>
              <a:spcBef>
                <a:spcPct val="0"/>
              </a:spcBef>
              <a:buClr>
                <a:srgbClr val="CCCCCC"/>
              </a:buClr>
              <a:buNone/>
            </a:pPr>
            <a:r>
              <a:rPr lang="en-US" altLang="en-US" sz="2000" b="1" dirty="0">
                <a:solidFill>
                  <a:srgbClr val="0070C0"/>
                </a:solidFill>
                <a:latin typeface="Corbel" panose="020B0503020204020204" pitchFamily="34" charset="0"/>
                <a:cs typeface="Arial" panose="020B0604020202020204" pitchFamily="34" charset="0"/>
              </a:rPr>
              <a:t> Cook, Moore, Davenport and Associates</a:t>
            </a:r>
          </a:p>
          <a:p>
            <a:pPr marL="0" indent="0" algn="ctr">
              <a:lnSpc>
                <a:spcPct val="100000"/>
              </a:lnSpc>
              <a:spcBef>
                <a:spcPct val="0"/>
              </a:spcBef>
              <a:buClr>
                <a:srgbClr val="CCCCCC"/>
              </a:buClr>
              <a:buNone/>
            </a:pPr>
            <a:r>
              <a:rPr lang="en-US" altLang="en-US" sz="1400" b="1" dirty="0">
                <a:solidFill>
                  <a:srgbClr val="0070C0"/>
                </a:solidFill>
                <a:latin typeface="Corbel" panose="020B0503020204020204" pitchFamily="34" charset="0"/>
                <a:cs typeface="Arial" panose="020B0604020202020204" pitchFamily="34" charset="0"/>
              </a:rPr>
              <a:t> </a:t>
            </a:r>
          </a:p>
          <a:p>
            <a:pPr algn="ctr">
              <a:lnSpc>
                <a:spcPct val="100000"/>
              </a:lnSpc>
              <a:spcBef>
                <a:spcPct val="0"/>
              </a:spcBef>
              <a:buClr>
                <a:srgbClr val="CCCCCC"/>
              </a:buClr>
            </a:pPr>
            <a:endParaRPr lang="en-US" altLang="en-US" sz="1400" b="1" dirty="0">
              <a:solidFill>
                <a:srgbClr val="688948"/>
              </a:solidFill>
              <a:latin typeface="Corbel" panose="020B0503020204020204" pitchFamily="34" charset="0"/>
              <a:cs typeface="Arial" panose="020B0604020202020204" pitchFamily="34" charset="0"/>
            </a:endParaRPr>
          </a:p>
          <a:p>
            <a:pPr algn="ctr">
              <a:lnSpc>
                <a:spcPct val="100000"/>
              </a:lnSpc>
              <a:spcBef>
                <a:spcPct val="0"/>
              </a:spcBef>
              <a:buClr>
                <a:srgbClr val="CCCCCC"/>
              </a:buClr>
            </a:pPr>
            <a:endParaRPr lang="en-US" altLang="en-US" sz="1400" b="1" dirty="0">
              <a:solidFill>
                <a:srgbClr val="688948"/>
              </a:solidFill>
              <a:latin typeface="Corbel" panose="020B0503020204020204" pitchFamily="34" charset="0"/>
              <a:cs typeface="Arial" panose="020B0604020202020204" pitchFamily="34" charset="0"/>
            </a:endParaRPr>
          </a:p>
          <a:p>
            <a:pPr algn="ctr">
              <a:lnSpc>
                <a:spcPct val="100000"/>
              </a:lnSpc>
              <a:spcBef>
                <a:spcPct val="0"/>
              </a:spcBef>
              <a:buClr>
                <a:srgbClr val="CCCCCC"/>
              </a:buClr>
            </a:pPr>
            <a:endParaRPr lang="en-US" altLang="en-US" sz="1400" b="1" dirty="0">
              <a:solidFill>
                <a:srgbClr val="688948"/>
              </a:solidFill>
              <a:latin typeface="Corbel" panose="020B0503020204020204" pitchFamily="34" charset="0"/>
              <a:cs typeface="Arial" panose="020B0604020202020204" pitchFamily="34" charset="0"/>
            </a:endParaRPr>
          </a:p>
        </p:txBody>
      </p:sp>
      <p:sp>
        <p:nvSpPr>
          <p:cNvPr id="7" name="Shape 32"/>
          <p:cNvSpPr txBox="1">
            <a:spLocks/>
          </p:cNvSpPr>
          <p:nvPr/>
        </p:nvSpPr>
        <p:spPr>
          <a:xfrm>
            <a:off x="2270888" y="3429000"/>
            <a:ext cx="7887716" cy="1227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FFFFFF"/>
              </a:buClr>
            </a:pPr>
            <a:r>
              <a:rPr lang="en-US" altLang="en-US" sz="3600" b="1" spc="300" dirty="0">
                <a:solidFill>
                  <a:schemeClr val="tx1">
                    <a:lumMod val="85000"/>
                    <a:lumOff val="15000"/>
                  </a:schemeClr>
                </a:solidFill>
                <a:latin typeface="Montserrat" panose="00000800000000000000" pitchFamily="50" charset="0"/>
                <a:cs typeface="Arial" panose="020B0604020202020204" pitchFamily="34" charset="0"/>
              </a:rPr>
              <a:t>BATON ROUGE</a:t>
            </a:r>
          </a:p>
          <a:p>
            <a:pPr algn="ctr">
              <a:buClr>
                <a:srgbClr val="FFFFFF"/>
              </a:buClr>
            </a:pPr>
            <a:r>
              <a:rPr lang="en-US" altLang="en-US" sz="3600" b="1" spc="300" dirty="0">
                <a:solidFill>
                  <a:schemeClr val="tx1">
                    <a:lumMod val="85000"/>
                    <a:lumOff val="15000"/>
                  </a:schemeClr>
                </a:solidFill>
                <a:latin typeface="Montserrat" panose="00000800000000000000" pitchFamily="50" charset="0"/>
                <a:cs typeface="Arial" panose="020B0604020202020204" pitchFamily="34" charset="0"/>
              </a:rPr>
              <a:t>Residential Market</a:t>
            </a:r>
          </a:p>
        </p:txBody>
      </p:sp>
      <p:sp>
        <p:nvSpPr>
          <p:cNvPr id="9" name="Rectangle 8"/>
          <p:cNvSpPr/>
          <p:nvPr/>
        </p:nvSpPr>
        <p:spPr>
          <a:xfrm>
            <a:off x="4986575" y="4843419"/>
            <a:ext cx="6592866" cy="45719"/>
          </a:xfrm>
          <a:prstGeom prst="rect">
            <a:avLst/>
          </a:prstGeom>
          <a:solidFill>
            <a:srgbClr val="87A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CF55297-95CF-4395-A50A-9A5A11EA49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71318" y="1002294"/>
            <a:ext cx="2686856" cy="2686856"/>
          </a:xfrm>
          <a:prstGeom prst="rect">
            <a:avLst/>
          </a:prstGeom>
        </p:spPr>
      </p:pic>
    </p:spTree>
    <p:extLst>
      <p:ext uri="{BB962C8B-B14F-4D97-AF65-F5344CB8AC3E}">
        <p14:creationId xmlns:p14="http://schemas.microsoft.com/office/powerpoint/2010/main" val="2276147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EAE3770-FA1A-4464-A2B6-FC2A3CD3C6BA}"/>
              </a:ext>
            </a:extLst>
          </p:cNvPr>
          <p:cNvGraphicFramePr>
            <a:graphicFrameLocks noGrp="1"/>
          </p:cNvGraphicFramePr>
          <p:nvPr>
            <p:extLst>
              <p:ext uri="{D42A27DB-BD31-4B8C-83A1-F6EECF244321}">
                <p14:modId xmlns:p14="http://schemas.microsoft.com/office/powerpoint/2010/main" val="1813127284"/>
              </p:ext>
            </p:extLst>
          </p:nvPr>
        </p:nvGraphicFramePr>
        <p:xfrm>
          <a:off x="204866" y="149902"/>
          <a:ext cx="11782267" cy="6295870"/>
        </p:xfrm>
        <a:graphic>
          <a:graphicData uri="http://schemas.openxmlformats.org/drawingml/2006/table">
            <a:tbl>
              <a:tblPr/>
              <a:tblGrid>
                <a:gridCol w="3117711">
                  <a:extLst>
                    <a:ext uri="{9D8B030D-6E8A-4147-A177-3AD203B41FA5}">
                      <a16:colId xmlns:a16="http://schemas.microsoft.com/office/drawing/2014/main" val="1710169369"/>
                    </a:ext>
                  </a:extLst>
                </a:gridCol>
                <a:gridCol w="114762">
                  <a:extLst>
                    <a:ext uri="{9D8B030D-6E8A-4147-A177-3AD203B41FA5}">
                      <a16:colId xmlns:a16="http://schemas.microsoft.com/office/drawing/2014/main" val="187623461"/>
                    </a:ext>
                  </a:extLst>
                </a:gridCol>
                <a:gridCol w="1071115">
                  <a:extLst>
                    <a:ext uri="{9D8B030D-6E8A-4147-A177-3AD203B41FA5}">
                      <a16:colId xmlns:a16="http://schemas.microsoft.com/office/drawing/2014/main" val="3522144098"/>
                    </a:ext>
                  </a:extLst>
                </a:gridCol>
                <a:gridCol w="1109371">
                  <a:extLst>
                    <a:ext uri="{9D8B030D-6E8A-4147-A177-3AD203B41FA5}">
                      <a16:colId xmlns:a16="http://schemas.microsoft.com/office/drawing/2014/main" val="4258815573"/>
                    </a:ext>
                  </a:extLst>
                </a:gridCol>
                <a:gridCol w="1185876">
                  <a:extLst>
                    <a:ext uri="{9D8B030D-6E8A-4147-A177-3AD203B41FA5}">
                      <a16:colId xmlns:a16="http://schemas.microsoft.com/office/drawing/2014/main" val="3374500238"/>
                    </a:ext>
                  </a:extLst>
                </a:gridCol>
                <a:gridCol w="1128495">
                  <a:extLst>
                    <a:ext uri="{9D8B030D-6E8A-4147-A177-3AD203B41FA5}">
                      <a16:colId xmlns:a16="http://schemas.microsoft.com/office/drawing/2014/main" val="2174416512"/>
                    </a:ext>
                  </a:extLst>
                </a:gridCol>
                <a:gridCol w="1109371">
                  <a:extLst>
                    <a:ext uri="{9D8B030D-6E8A-4147-A177-3AD203B41FA5}">
                      <a16:colId xmlns:a16="http://schemas.microsoft.com/office/drawing/2014/main" val="3518436342"/>
                    </a:ext>
                  </a:extLst>
                </a:gridCol>
                <a:gridCol w="1472783">
                  <a:extLst>
                    <a:ext uri="{9D8B030D-6E8A-4147-A177-3AD203B41FA5}">
                      <a16:colId xmlns:a16="http://schemas.microsoft.com/office/drawing/2014/main" val="1729336405"/>
                    </a:ext>
                  </a:extLst>
                </a:gridCol>
                <a:gridCol w="1472783">
                  <a:extLst>
                    <a:ext uri="{9D8B030D-6E8A-4147-A177-3AD203B41FA5}">
                      <a16:colId xmlns:a16="http://schemas.microsoft.com/office/drawing/2014/main" val="1892817957"/>
                    </a:ext>
                  </a:extLst>
                </a:gridCol>
              </a:tblGrid>
              <a:tr h="615587">
                <a:tc>
                  <a:txBody>
                    <a:bodyPr/>
                    <a:lstStyle/>
                    <a:p>
                      <a:pPr algn="l" fontAlgn="b"/>
                      <a:r>
                        <a:rPr lang="en-US" sz="20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accent2"/>
                          </a:solidFill>
                          <a:effectLst/>
                          <a:latin typeface="Calibri" panose="020F0502020204030204" pitchFamily="34" charset="0"/>
                        </a:rPr>
                        <a:t>Change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Change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630081166"/>
                  </a:ext>
                </a:extLst>
              </a:tr>
              <a:tr h="636107">
                <a:tc>
                  <a:txBody>
                    <a:bodyPr/>
                    <a:lstStyle/>
                    <a:p>
                      <a:pPr algn="l" fontAlgn="b"/>
                      <a:r>
                        <a:rPr lang="en-US" sz="2000" b="1" i="0" u="none" strike="noStrike" dirty="0">
                          <a:solidFill>
                            <a:schemeClr val="tx1"/>
                          </a:solidFill>
                          <a:effectLst/>
                          <a:latin typeface="Calibri" panose="020F0502020204030204" pitchFamily="34" charset="0"/>
                        </a:rPr>
                        <a:t>Median Sale Price</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2020</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accent2"/>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tx1"/>
                          </a:solidFill>
                          <a:effectLst/>
                          <a:latin typeface="Calibri" panose="020F0502020204030204" pitchFamily="34" charset="0"/>
                        </a:rPr>
                        <a:t>2021 to 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955354083"/>
                  </a:ext>
                </a:extLst>
              </a:tr>
              <a:tr h="512988">
                <a:tc>
                  <a:txBody>
                    <a:bodyPr/>
                    <a:lstStyle/>
                    <a:p>
                      <a:pPr algn="l" fontAlgn="b"/>
                      <a:endParaRPr lang="en-US" sz="2000" b="0" i="0" u="none" strike="noStrike" dirty="0">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accent2"/>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1991339834"/>
                  </a:ext>
                </a:extLst>
              </a:tr>
              <a:tr h="492469">
                <a:tc>
                  <a:txBody>
                    <a:bodyPr/>
                    <a:lstStyle/>
                    <a:p>
                      <a:pPr algn="l" fontAlgn="b"/>
                      <a:r>
                        <a:rPr lang="en-US" sz="2000" b="1" i="0" u="none" strike="noStrike" dirty="0">
                          <a:solidFill>
                            <a:schemeClr val="tx1"/>
                          </a:solidFill>
                          <a:effectLst/>
                          <a:latin typeface="Calibri" panose="020F0502020204030204" pitchFamily="34" charset="0"/>
                        </a:rPr>
                        <a:t>Entire MLS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$207,000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$220,000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$239,000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$255,000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$259,000</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1.57%</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6.69%</a:t>
                      </a:r>
                    </a:p>
                  </a:txBody>
                  <a:tcPr marL="7620" marR="7620" marT="7620" marB="0" anchor="b">
                    <a:lnL>
                      <a:noFill/>
                    </a:lnL>
                    <a:lnR>
                      <a:noFill/>
                    </a:lnR>
                    <a:lnT>
                      <a:noFill/>
                    </a:lnT>
                    <a:lnB>
                      <a:noFill/>
                    </a:lnB>
                  </a:tcPr>
                </a:tc>
                <a:extLst>
                  <a:ext uri="{0D108BD9-81ED-4DB2-BD59-A6C34878D82A}">
                    <a16:rowId xmlns:a16="http://schemas.microsoft.com/office/drawing/2014/main" val="4266967959"/>
                  </a:ext>
                </a:extLst>
              </a:tr>
              <a:tr h="492469">
                <a:tc>
                  <a:txBody>
                    <a:bodyPr/>
                    <a:lstStyle/>
                    <a:p>
                      <a:pPr algn="l" fontAlgn="b"/>
                      <a:r>
                        <a:rPr lang="en-US" sz="2000" b="1" i="0" u="none" strike="noStrike">
                          <a:solidFill>
                            <a:schemeClr val="tx1"/>
                          </a:solidFill>
                          <a:effectLst/>
                          <a:latin typeface="Calibri" panose="020F0502020204030204" pitchFamily="34" charset="0"/>
                        </a:rPr>
                        <a:t>New Homes Entire MLS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$247,185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$249,900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$264,000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$290,680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$297,570</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2.37%</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10.11%</a:t>
                      </a:r>
                    </a:p>
                  </a:txBody>
                  <a:tcPr marL="7620" marR="7620" marT="7620" marB="0" anchor="b">
                    <a:lnL>
                      <a:noFill/>
                    </a:lnL>
                    <a:lnR>
                      <a:noFill/>
                    </a:lnR>
                    <a:lnT>
                      <a:noFill/>
                    </a:lnT>
                    <a:lnB>
                      <a:noFill/>
                    </a:lnB>
                  </a:tcPr>
                </a:tc>
                <a:extLst>
                  <a:ext uri="{0D108BD9-81ED-4DB2-BD59-A6C34878D82A}">
                    <a16:rowId xmlns:a16="http://schemas.microsoft.com/office/drawing/2014/main" val="2008982813"/>
                  </a:ext>
                </a:extLst>
              </a:tr>
              <a:tr h="492469">
                <a:tc>
                  <a:txBody>
                    <a:bodyPr/>
                    <a:lstStyle/>
                    <a:p>
                      <a:pPr algn="l" fontAlgn="b"/>
                      <a:r>
                        <a:rPr lang="en-US" sz="2000" b="1" i="0" u="none" strike="noStrike">
                          <a:solidFill>
                            <a:schemeClr val="tx1"/>
                          </a:solidFill>
                          <a:effectLst/>
                          <a:latin typeface="Calibri" panose="020F0502020204030204" pitchFamily="34" charset="0"/>
                        </a:rPr>
                        <a:t>EBR Parish All Homes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$209,000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$225,000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$240,000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$259,000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$263,000</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1.54%</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7.92%</a:t>
                      </a:r>
                    </a:p>
                  </a:txBody>
                  <a:tcPr marL="7620" marR="7620" marT="7620" marB="0" anchor="b">
                    <a:lnL>
                      <a:noFill/>
                    </a:lnL>
                    <a:lnR>
                      <a:noFill/>
                    </a:lnR>
                    <a:lnT>
                      <a:noFill/>
                    </a:lnT>
                    <a:lnB>
                      <a:noFill/>
                    </a:lnB>
                  </a:tcPr>
                </a:tc>
                <a:extLst>
                  <a:ext uri="{0D108BD9-81ED-4DB2-BD59-A6C34878D82A}">
                    <a16:rowId xmlns:a16="http://schemas.microsoft.com/office/drawing/2014/main" val="2503740158"/>
                  </a:ext>
                </a:extLst>
              </a:tr>
              <a:tr h="492469">
                <a:tc>
                  <a:txBody>
                    <a:bodyPr/>
                    <a:lstStyle/>
                    <a:p>
                      <a:pPr algn="l" fontAlgn="b"/>
                      <a:r>
                        <a:rPr lang="en-US" sz="2000" b="1" i="0" u="none" strike="noStrike" dirty="0">
                          <a:solidFill>
                            <a:schemeClr val="tx1"/>
                          </a:solidFill>
                          <a:effectLst/>
                          <a:latin typeface="Calibri" panose="020F0502020204030204" pitchFamily="34" charset="0"/>
                        </a:rPr>
                        <a:t>EBR New Homes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$272,133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$269,900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$303,990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$348,630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$310,748</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-10.87%</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14.68%</a:t>
                      </a:r>
                    </a:p>
                  </a:txBody>
                  <a:tcPr marL="7620" marR="7620" marT="7620" marB="0" anchor="b">
                    <a:lnL>
                      <a:noFill/>
                    </a:lnL>
                    <a:lnR>
                      <a:noFill/>
                    </a:lnR>
                    <a:lnT>
                      <a:noFill/>
                    </a:lnT>
                    <a:lnB>
                      <a:noFill/>
                    </a:lnB>
                  </a:tcPr>
                </a:tc>
                <a:extLst>
                  <a:ext uri="{0D108BD9-81ED-4DB2-BD59-A6C34878D82A}">
                    <a16:rowId xmlns:a16="http://schemas.microsoft.com/office/drawing/2014/main" val="3879972632"/>
                  </a:ext>
                </a:extLst>
              </a:tr>
              <a:tr h="492469">
                <a:tc>
                  <a:txBody>
                    <a:bodyPr/>
                    <a:lstStyle/>
                    <a:p>
                      <a:pPr algn="l" fontAlgn="b"/>
                      <a:r>
                        <a:rPr lang="en-US" sz="2000" b="1" i="0" u="none" strike="noStrike" dirty="0">
                          <a:solidFill>
                            <a:schemeClr val="tx1"/>
                          </a:solidFill>
                          <a:effectLst/>
                          <a:latin typeface="Calibri" panose="020F0502020204030204" pitchFamily="34" charset="0"/>
                        </a:rPr>
                        <a:t>Ascension Parish All Homes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$234,900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$248,000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$265,000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$285,000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$299,103</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4.95%</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7.55%</a:t>
                      </a:r>
                    </a:p>
                  </a:txBody>
                  <a:tcPr marL="7620" marR="7620" marT="7620" marB="0" anchor="b">
                    <a:lnL>
                      <a:noFill/>
                    </a:lnL>
                    <a:lnR>
                      <a:noFill/>
                    </a:lnR>
                    <a:lnT>
                      <a:noFill/>
                    </a:lnT>
                    <a:lnB>
                      <a:noFill/>
                    </a:lnB>
                  </a:tcPr>
                </a:tc>
                <a:extLst>
                  <a:ext uri="{0D108BD9-81ED-4DB2-BD59-A6C34878D82A}">
                    <a16:rowId xmlns:a16="http://schemas.microsoft.com/office/drawing/2014/main" val="2035106668"/>
                  </a:ext>
                </a:extLst>
              </a:tr>
              <a:tr h="788187">
                <a:tc>
                  <a:txBody>
                    <a:bodyPr/>
                    <a:lstStyle/>
                    <a:p>
                      <a:pPr algn="l" fontAlgn="b"/>
                      <a:r>
                        <a:rPr lang="en-US" sz="2000" b="1" i="0" u="none" strike="noStrike" dirty="0">
                          <a:solidFill>
                            <a:schemeClr val="tx1"/>
                          </a:solidFill>
                          <a:effectLst/>
                          <a:latin typeface="Calibri" panose="020F0502020204030204" pitchFamily="34" charset="0"/>
                        </a:rPr>
                        <a:t>Ascension Parish New Homes </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$265,000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$269,900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$281,457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$308,028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$325,513</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5.68%</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9.44%</a:t>
                      </a:r>
                    </a:p>
                  </a:txBody>
                  <a:tcPr marL="7620" marR="7620" marT="7620" marB="0" anchor="b">
                    <a:lnL>
                      <a:noFill/>
                    </a:lnL>
                    <a:lnR>
                      <a:noFill/>
                    </a:lnR>
                    <a:lnT>
                      <a:noFill/>
                    </a:lnT>
                    <a:lnB>
                      <a:noFill/>
                    </a:lnB>
                  </a:tcPr>
                </a:tc>
                <a:extLst>
                  <a:ext uri="{0D108BD9-81ED-4DB2-BD59-A6C34878D82A}">
                    <a16:rowId xmlns:a16="http://schemas.microsoft.com/office/drawing/2014/main" val="1436397153"/>
                  </a:ext>
                </a:extLst>
              </a:tr>
              <a:tr h="492469">
                <a:tc>
                  <a:txBody>
                    <a:bodyPr/>
                    <a:lstStyle/>
                    <a:p>
                      <a:pPr algn="l" fontAlgn="b"/>
                      <a:r>
                        <a:rPr lang="en-US" sz="2000" b="1" i="0" u="none" strike="noStrike" dirty="0">
                          <a:solidFill>
                            <a:schemeClr val="tx1"/>
                          </a:solidFill>
                          <a:effectLst/>
                          <a:latin typeface="Calibri" panose="020F0502020204030204" pitchFamily="34" charset="0"/>
                        </a:rPr>
                        <a:t>Livingston Parish All Homes</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$185,500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$195,210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$218,676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$239,000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$240,000</a:t>
                      </a:r>
                    </a:p>
                  </a:txBody>
                  <a:tcPr marL="7620" marR="7620" marT="7620" marB="0" anchor="b">
                    <a:lnL>
                      <a:noFill/>
                    </a:lnL>
                    <a:lnR>
                      <a:noFill/>
                    </a:lnR>
                    <a:lnT>
                      <a:noFill/>
                    </a:lnT>
                    <a:lnB>
                      <a:noFill/>
                    </a:lnB>
                  </a:tcPr>
                </a:tc>
                <a:tc>
                  <a:txBody>
                    <a:bodyPr/>
                    <a:lstStyle/>
                    <a:p>
                      <a:pPr algn="ctr" fontAlgn="b"/>
                      <a:r>
                        <a:rPr lang="en-US" sz="2000" b="0" i="0" u="none" strike="noStrike">
                          <a:solidFill>
                            <a:schemeClr val="accent2"/>
                          </a:solidFill>
                          <a:effectLst/>
                          <a:latin typeface="Calibri" panose="020F0502020204030204" pitchFamily="34" charset="0"/>
                        </a:rPr>
                        <a:t>0.42%</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9.29%</a:t>
                      </a:r>
                    </a:p>
                  </a:txBody>
                  <a:tcPr marL="7620" marR="7620" marT="7620" marB="0" anchor="b">
                    <a:lnL>
                      <a:noFill/>
                    </a:lnL>
                    <a:lnR>
                      <a:noFill/>
                    </a:lnR>
                    <a:lnT>
                      <a:noFill/>
                    </a:lnT>
                    <a:lnB>
                      <a:noFill/>
                    </a:lnB>
                  </a:tcPr>
                </a:tc>
                <a:extLst>
                  <a:ext uri="{0D108BD9-81ED-4DB2-BD59-A6C34878D82A}">
                    <a16:rowId xmlns:a16="http://schemas.microsoft.com/office/drawing/2014/main" val="2280412789"/>
                  </a:ext>
                </a:extLst>
              </a:tr>
              <a:tr h="788187">
                <a:tc>
                  <a:txBody>
                    <a:bodyPr/>
                    <a:lstStyle/>
                    <a:p>
                      <a:pPr algn="l" fontAlgn="b"/>
                      <a:r>
                        <a:rPr lang="en-US" sz="2000" b="1" i="0" u="none" strike="noStrike" dirty="0">
                          <a:solidFill>
                            <a:schemeClr val="tx1"/>
                          </a:solidFill>
                          <a:effectLst/>
                          <a:latin typeface="Calibri" panose="020F0502020204030204" pitchFamily="34" charset="0"/>
                        </a:rPr>
                        <a:t>Livingston Parish New Homes </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$212,638</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tx1"/>
                          </a:solidFill>
                          <a:effectLst/>
                          <a:latin typeface="Calibri" panose="020F0502020204030204" pitchFamily="34" charset="0"/>
                        </a:rPr>
                        <a:t>$213,409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$234,142</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$256,510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$258,670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0.84%</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tx1"/>
                          </a:solidFill>
                          <a:effectLst/>
                          <a:latin typeface="Calibri" panose="020F0502020204030204" pitchFamily="34" charset="0"/>
                        </a:rPr>
                        <a:t>9.55%</a:t>
                      </a:r>
                    </a:p>
                  </a:txBody>
                  <a:tcPr marL="7620" marR="7620" marT="7620" marB="0" anchor="b">
                    <a:lnL>
                      <a:noFill/>
                    </a:lnL>
                    <a:lnR>
                      <a:noFill/>
                    </a:lnR>
                    <a:lnT>
                      <a:noFill/>
                    </a:lnT>
                    <a:lnB>
                      <a:noFill/>
                    </a:lnB>
                  </a:tcPr>
                </a:tc>
                <a:extLst>
                  <a:ext uri="{0D108BD9-81ED-4DB2-BD59-A6C34878D82A}">
                    <a16:rowId xmlns:a16="http://schemas.microsoft.com/office/drawing/2014/main" val="1726321255"/>
                  </a:ext>
                </a:extLst>
              </a:tr>
            </a:tbl>
          </a:graphicData>
        </a:graphic>
      </p:graphicFrame>
    </p:spTree>
    <p:extLst>
      <p:ext uri="{BB962C8B-B14F-4D97-AF65-F5344CB8AC3E}">
        <p14:creationId xmlns:p14="http://schemas.microsoft.com/office/powerpoint/2010/main" val="40386726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092119"/>
            <a:ext cx="2829789" cy="2194011"/>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Home Price Entire MLS Area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4419924"/>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All Homes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49CE68C8-108C-4F70-8740-F5C973B0D75F}"/>
              </a:ext>
            </a:extLst>
          </p:cNvPr>
          <p:cNvGraphicFramePr>
            <a:graphicFrameLocks/>
          </p:cNvGraphicFramePr>
          <p:nvPr>
            <p:extLst>
              <p:ext uri="{D42A27DB-BD31-4B8C-83A1-F6EECF244321}">
                <p14:modId xmlns:p14="http://schemas.microsoft.com/office/powerpoint/2010/main" val="885266623"/>
              </p:ext>
            </p:extLst>
          </p:nvPr>
        </p:nvGraphicFramePr>
        <p:xfrm>
          <a:off x="3102964" y="1013253"/>
          <a:ext cx="8388820" cy="53125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092119"/>
            <a:ext cx="2829789" cy="2194011"/>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a:ln>
                  <a:noFill/>
                </a:ln>
                <a:solidFill>
                  <a:srgbClr val="FFFFFF"/>
                </a:solidFill>
                <a:effectLst/>
                <a:uLnTx/>
                <a:uFillTx/>
                <a:latin typeface="Lato" pitchFamily="34" charset="0"/>
                <a:ea typeface="Lato" pitchFamily="34" charset="-122"/>
                <a:cs typeface="Lato" pitchFamily="34" charset="-120"/>
              </a:rPr>
              <a:t>Median Home Price Entire MLS Area</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4419924"/>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a:ln>
                  <a:noFill/>
                </a:ln>
                <a:solidFill>
                  <a:srgbClr val="E7E6E6"/>
                </a:solidFill>
                <a:effectLst/>
                <a:uLnTx/>
                <a:uFillTx/>
                <a:latin typeface="Lato" pitchFamily="34" charset="0"/>
                <a:ea typeface="Lato" pitchFamily="34" charset="-122"/>
                <a:cs typeface="Lato" pitchFamily="34" charset="-120"/>
              </a:rPr>
              <a:t>New Homes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6F0A29AB-3586-4456-8B3A-2D8B5DA16858}"/>
              </a:ext>
            </a:extLst>
          </p:cNvPr>
          <p:cNvGraphicFramePr>
            <a:graphicFrameLocks/>
          </p:cNvGraphicFramePr>
          <p:nvPr>
            <p:extLst>
              <p:ext uri="{D42A27DB-BD31-4B8C-83A1-F6EECF244321}">
                <p14:modId xmlns:p14="http://schemas.microsoft.com/office/powerpoint/2010/main" val="1273993227"/>
              </p:ext>
            </p:extLst>
          </p:nvPr>
        </p:nvGraphicFramePr>
        <p:xfrm>
          <a:off x="3618595" y="982361"/>
          <a:ext cx="7685904" cy="489327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CB1DED5-FA3F-4F59-8AC0-40623A0AFF17}"/>
              </a:ext>
            </a:extLst>
          </p:cNvPr>
          <p:cNvGraphicFramePr>
            <a:graphicFrameLocks/>
          </p:cNvGraphicFramePr>
          <p:nvPr>
            <p:extLst>
              <p:ext uri="{D42A27DB-BD31-4B8C-83A1-F6EECF244321}">
                <p14:modId xmlns:p14="http://schemas.microsoft.com/office/powerpoint/2010/main" val="3725619697"/>
              </p:ext>
            </p:extLst>
          </p:nvPr>
        </p:nvGraphicFramePr>
        <p:xfrm>
          <a:off x="188536" y="245097"/>
          <a:ext cx="11811786" cy="64290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692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205CAC-E236-4679-8F77-B63483EFD55F}"/>
              </a:ext>
            </a:extLst>
          </p:cNvPr>
          <p:cNvGraphicFramePr>
            <a:graphicFrameLocks noGrp="1"/>
          </p:cNvGraphicFramePr>
          <p:nvPr>
            <p:extLst>
              <p:ext uri="{D42A27DB-BD31-4B8C-83A1-F6EECF244321}">
                <p14:modId xmlns:p14="http://schemas.microsoft.com/office/powerpoint/2010/main" val="3469358051"/>
              </p:ext>
            </p:extLst>
          </p:nvPr>
        </p:nvGraphicFramePr>
        <p:xfrm>
          <a:off x="189874" y="152260"/>
          <a:ext cx="11812251" cy="6553480"/>
        </p:xfrm>
        <a:graphic>
          <a:graphicData uri="http://schemas.openxmlformats.org/drawingml/2006/table">
            <a:tbl>
              <a:tblPr/>
              <a:tblGrid>
                <a:gridCol w="3604058">
                  <a:extLst>
                    <a:ext uri="{9D8B030D-6E8A-4147-A177-3AD203B41FA5}">
                      <a16:colId xmlns:a16="http://schemas.microsoft.com/office/drawing/2014/main" val="3348029657"/>
                    </a:ext>
                  </a:extLst>
                </a:gridCol>
                <a:gridCol w="1037817">
                  <a:extLst>
                    <a:ext uri="{9D8B030D-6E8A-4147-A177-3AD203B41FA5}">
                      <a16:colId xmlns:a16="http://schemas.microsoft.com/office/drawing/2014/main" val="2960164011"/>
                    </a:ext>
                  </a:extLst>
                </a:gridCol>
                <a:gridCol w="1037817">
                  <a:extLst>
                    <a:ext uri="{9D8B030D-6E8A-4147-A177-3AD203B41FA5}">
                      <a16:colId xmlns:a16="http://schemas.microsoft.com/office/drawing/2014/main" val="304035250"/>
                    </a:ext>
                  </a:extLst>
                </a:gridCol>
                <a:gridCol w="1037817">
                  <a:extLst>
                    <a:ext uri="{9D8B030D-6E8A-4147-A177-3AD203B41FA5}">
                      <a16:colId xmlns:a16="http://schemas.microsoft.com/office/drawing/2014/main" val="2817718704"/>
                    </a:ext>
                  </a:extLst>
                </a:gridCol>
                <a:gridCol w="1037817">
                  <a:extLst>
                    <a:ext uri="{9D8B030D-6E8A-4147-A177-3AD203B41FA5}">
                      <a16:colId xmlns:a16="http://schemas.microsoft.com/office/drawing/2014/main" val="1829682039"/>
                    </a:ext>
                  </a:extLst>
                </a:gridCol>
                <a:gridCol w="1037817">
                  <a:extLst>
                    <a:ext uri="{9D8B030D-6E8A-4147-A177-3AD203B41FA5}">
                      <a16:colId xmlns:a16="http://schemas.microsoft.com/office/drawing/2014/main" val="1200959362"/>
                    </a:ext>
                  </a:extLst>
                </a:gridCol>
                <a:gridCol w="1509554">
                  <a:extLst>
                    <a:ext uri="{9D8B030D-6E8A-4147-A177-3AD203B41FA5}">
                      <a16:colId xmlns:a16="http://schemas.microsoft.com/office/drawing/2014/main" val="3370108698"/>
                    </a:ext>
                  </a:extLst>
                </a:gridCol>
                <a:gridCol w="1509554">
                  <a:extLst>
                    <a:ext uri="{9D8B030D-6E8A-4147-A177-3AD203B41FA5}">
                      <a16:colId xmlns:a16="http://schemas.microsoft.com/office/drawing/2014/main" val="877813153"/>
                    </a:ext>
                  </a:extLst>
                </a:gridCol>
              </a:tblGrid>
              <a:tr h="650361">
                <a:tc>
                  <a:txBody>
                    <a:bodyPr/>
                    <a:lstStyle/>
                    <a:p>
                      <a:pPr algn="l" fontAlgn="b"/>
                      <a:r>
                        <a:rPr lang="en-US" sz="20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713455841"/>
                  </a:ext>
                </a:extLst>
              </a:tr>
              <a:tr h="960926">
                <a:tc>
                  <a:txBody>
                    <a:bodyPr/>
                    <a:lstStyle/>
                    <a:p>
                      <a:pPr algn="l" fontAlgn="b"/>
                      <a:r>
                        <a:rPr lang="en-US" sz="3200" b="1" i="0" u="none" strike="noStrike" dirty="0">
                          <a:solidFill>
                            <a:schemeClr val="tx1"/>
                          </a:solidFill>
                          <a:effectLst/>
                          <a:latin typeface="Calibri" panose="020F0502020204030204" pitchFamily="34" charset="0"/>
                        </a:rPr>
                        <a:t>Months' Supply All Price Ranges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tx1"/>
                          </a:solidFill>
                          <a:effectLst/>
                          <a:latin typeface="Calibri" panose="020F0502020204030204" pitchFamily="34" charset="0"/>
                        </a:rPr>
                        <a:t>2020</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tx1"/>
                          </a:solidFill>
                          <a:effectLst/>
                          <a:latin typeface="Calibri" panose="020F0502020204030204" pitchFamily="34" charset="0"/>
                        </a:rPr>
                        <a:t>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tx1"/>
                          </a:solidFill>
                          <a:effectLst/>
                          <a:latin typeface="Calibri" panose="020F0502020204030204" pitchFamily="34" charset="0"/>
                        </a:rPr>
                        <a:t>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tx1"/>
                          </a:solidFill>
                          <a:effectLst/>
                          <a:latin typeface="Calibri" panose="020F0502020204030204" pitchFamily="34" charset="0"/>
                        </a:rPr>
                        <a:t>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2021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788803641"/>
                  </a:ext>
                </a:extLst>
              </a:tr>
              <a:tr h="541965">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3339738345"/>
                  </a:ext>
                </a:extLst>
              </a:tr>
              <a:tr h="520288">
                <a:tc>
                  <a:txBody>
                    <a:bodyPr/>
                    <a:lstStyle/>
                    <a:p>
                      <a:pPr algn="l" fontAlgn="b"/>
                      <a:r>
                        <a:rPr lang="en-US" sz="2000" b="1" i="0" u="none" strike="noStrike">
                          <a:solidFill>
                            <a:schemeClr val="tx1"/>
                          </a:solidFill>
                          <a:effectLst/>
                          <a:latin typeface="Calibri" panose="020F0502020204030204" pitchFamily="34" charset="0"/>
                        </a:rPr>
                        <a:t>Entire MLS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2.1</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3.3</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accent2"/>
                          </a:solidFill>
                          <a:effectLst/>
                          <a:latin typeface="Calibri" panose="020F0502020204030204" pitchFamily="34" charset="0"/>
                        </a:rPr>
                        <a:t>57.14%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106.25%</a:t>
                      </a:r>
                    </a:p>
                  </a:txBody>
                  <a:tcPr marL="7620" marR="7620" marT="7620" marB="0" anchor="b">
                    <a:lnL>
                      <a:noFill/>
                    </a:lnL>
                    <a:lnR>
                      <a:noFill/>
                    </a:lnR>
                    <a:lnT>
                      <a:noFill/>
                    </a:lnT>
                    <a:lnB>
                      <a:noFill/>
                    </a:lnB>
                  </a:tcPr>
                </a:tc>
                <a:extLst>
                  <a:ext uri="{0D108BD9-81ED-4DB2-BD59-A6C34878D82A}">
                    <a16:rowId xmlns:a16="http://schemas.microsoft.com/office/drawing/2014/main" val="2755944658"/>
                  </a:ext>
                </a:extLst>
              </a:tr>
              <a:tr h="520288">
                <a:tc>
                  <a:txBody>
                    <a:bodyPr/>
                    <a:lstStyle/>
                    <a:p>
                      <a:pPr algn="l" fontAlgn="b"/>
                      <a:r>
                        <a:rPr lang="en-US" sz="2000" b="1" i="0" u="none" strike="noStrike">
                          <a:solidFill>
                            <a:schemeClr val="tx1"/>
                          </a:solidFill>
                          <a:effectLst/>
                          <a:latin typeface="Calibri" panose="020F0502020204030204" pitchFamily="34" charset="0"/>
                        </a:rPr>
                        <a:t>New Homes Entire MLS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5.1</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4.3</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48.28%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126.32%</a:t>
                      </a:r>
                    </a:p>
                  </a:txBody>
                  <a:tcPr marL="7620" marR="7620" marT="7620" marB="0" anchor="b">
                    <a:lnL>
                      <a:noFill/>
                    </a:lnL>
                    <a:lnR>
                      <a:noFill/>
                    </a:lnR>
                    <a:lnT>
                      <a:noFill/>
                    </a:lnT>
                    <a:lnB>
                      <a:noFill/>
                    </a:lnB>
                  </a:tcPr>
                </a:tc>
                <a:extLst>
                  <a:ext uri="{0D108BD9-81ED-4DB2-BD59-A6C34878D82A}">
                    <a16:rowId xmlns:a16="http://schemas.microsoft.com/office/drawing/2014/main" val="1743456391"/>
                  </a:ext>
                </a:extLst>
              </a:tr>
              <a:tr h="520288">
                <a:tc>
                  <a:txBody>
                    <a:bodyPr/>
                    <a:lstStyle/>
                    <a:p>
                      <a:pPr algn="l" fontAlgn="b"/>
                      <a:r>
                        <a:rPr lang="en-US" sz="2000" b="1" i="0" u="none" strike="noStrike">
                          <a:solidFill>
                            <a:schemeClr val="tx1"/>
                          </a:solidFill>
                          <a:effectLst/>
                          <a:latin typeface="Calibri" panose="020F0502020204030204" pitchFamily="34" charset="0"/>
                        </a:rPr>
                        <a:t>EBR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3.3</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73.68%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94.12%</a:t>
                      </a:r>
                    </a:p>
                  </a:txBody>
                  <a:tcPr marL="7620" marR="7620" marT="7620" marB="0" anchor="b">
                    <a:lnL>
                      <a:noFill/>
                    </a:lnL>
                    <a:lnR>
                      <a:noFill/>
                    </a:lnR>
                    <a:lnT>
                      <a:noFill/>
                    </a:lnT>
                    <a:lnB>
                      <a:noFill/>
                    </a:lnB>
                  </a:tcPr>
                </a:tc>
                <a:extLst>
                  <a:ext uri="{0D108BD9-81ED-4DB2-BD59-A6C34878D82A}">
                    <a16:rowId xmlns:a16="http://schemas.microsoft.com/office/drawing/2014/main" val="1793294156"/>
                  </a:ext>
                </a:extLst>
              </a:tr>
              <a:tr h="520288">
                <a:tc>
                  <a:txBody>
                    <a:bodyPr/>
                    <a:lstStyle/>
                    <a:p>
                      <a:pPr algn="l" fontAlgn="b"/>
                      <a:r>
                        <a:rPr lang="en-US" sz="2000" b="1" i="0" u="none" strike="noStrike">
                          <a:solidFill>
                            <a:schemeClr val="tx1"/>
                          </a:solidFill>
                          <a:effectLst/>
                          <a:latin typeface="Calibri" panose="020F0502020204030204" pitchFamily="34" charset="0"/>
                        </a:rPr>
                        <a:t>EBR New Home Sales </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4.1</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5.4</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22.73%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116.00%</a:t>
                      </a:r>
                    </a:p>
                  </a:txBody>
                  <a:tcPr marL="7620" marR="7620" marT="7620" marB="0" anchor="b">
                    <a:lnL>
                      <a:noFill/>
                    </a:lnL>
                    <a:lnR>
                      <a:noFill/>
                    </a:lnR>
                    <a:lnT>
                      <a:noFill/>
                    </a:lnT>
                    <a:lnB>
                      <a:noFill/>
                    </a:lnB>
                  </a:tcPr>
                </a:tc>
                <a:extLst>
                  <a:ext uri="{0D108BD9-81ED-4DB2-BD59-A6C34878D82A}">
                    <a16:rowId xmlns:a16="http://schemas.microsoft.com/office/drawing/2014/main" val="195456351"/>
                  </a:ext>
                </a:extLst>
              </a:tr>
              <a:tr h="520288">
                <a:tc>
                  <a:txBody>
                    <a:bodyPr/>
                    <a:lstStyle/>
                    <a:p>
                      <a:pPr algn="l" fontAlgn="b"/>
                      <a:r>
                        <a:rPr lang="en-US" sz="2000" b="1" i="0" u="none" strike="noStrike">
                          <a:solidFill>
                            <a:schemeClr val="tx1"/>
                          </a:solidFill>
                          <a:effectLst/>
                          <a:latin typeface="Calibri" panose="020F0502020204030204" pitchFamily="34" charset="0"/>
                        </a:rPr>
                        <a:t>Ascension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1.1</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78.57%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127.27%</a:t>
                      </a:r>
                    </a:p>
                  </a:txBody>
                  <a:tcPr marL="7620" marR="7620" marT="7620" marB="0" anchor="b">
                    <a:lnL>
                      <a:noFill/>
                    </a:lnL>
                    <a:lnR>
                      <a:noFill/>
                    </a:lnR>
                    <a:lnT>
                      <a:noFill/>
                    </a:lnT>
                    <a:lnB>
                      <a:noFill/>
                    </a:lnB>
                  </a:tcPr>
                </a:tc>
                <a:extLst>
                  <a:ext uri="{0D108BD9-81ED-4DB2-BD59-A6C34878D82A}">
                    <a16:rowId xmlns:a16="http://schemas.microsoft.com/office/drawing/2014/main" val="1104517975"/>
                  </a:ext>
                </a:extLst>
              </a:tr>
              <a:tr h="628223">
                <a:tc>
                  <a:txBody>
                    <a:bodyPr/>
                    <a:lstStyle/>
                    <a:p>
                      <a:pPr algn="l" fontAlgn="b"/>
                      <a:r>
                        <a:rPr lang="en-US" sz="2000" b="1" i="0" u="none" strike="noStrike">
                          <a:solidFill>
                            <a:schemeClr val="tx1"/>
                          </a:solidFill>
                          <a:effectLst/>
                          <a:latin typeface="Calibri" panose="020F0502020204030204" pitchFamily="34" charset="0"/>
                        </a:rPr>
                        <a:t>Ascension Parish New Homes Sales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3.2</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62.50%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100.00%</a:t>
                      </a:r>
                    </a:p>
                  </a:txBody>
                  <a:tcPr marL="7620" marR="7620" marT="7620" marB="0" anchor="b">
                    <a:lnL>
                      <a:noFill/>
                    </a:lnL>
                    <a:lnR>
                      <a:noFill/>
                    </a:lnR>
                    <a:lnT>
                      <a:noFill/>
                    </a:lnT>
                    <a:lnB>
                      <a:noFill/>
                    </a:lnB>
                  </a:tcPr>
                </a:tc>
                <a:extLst>
                  <a:ext uri="{0D108BD9-81ED-4DB2-BD59-A6C34878D82A}">
                    <a16:rowId xmlns:a16="http://schemas.microsoft.com/office/drawing/2014/main" val="1014324709"/>
                  </a:ext>
                </a:extLst>
              </a:tr>
              <a:tr h="520288">
                <a:tc>
                  <a:txBody>
                    <a:bodyPr/>
                    <a:lstStyle/>
                    <a:p>
                      <a:pPr algn="l" fontAlgn="b"/>
                      <a:r>
                        <a:rPr lang="en-US" sz="2000" b="1" i="0" u="none" strike="noStrike">
                          <a:solidFill>
                            <a:schemeClr val="tx1"/>
                          </a:solidFill>
                          <a:effectLst/>
                          <a:latin typeface="Calibri" panose="020F0502020204030204" pitchFamily="34" charset="0"/>
                        </a:rPr>
                        <a:t>Livingston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a:t>
                      </a:r>
                    </a:p>
                  </a:txBody>
                  <a:tcPr marL="7620" marR="7620" marT="7620" marB="0" anchor="b">
                    <a:lnL>
                      <a:noFill/>
                    </a:lnL>
                    <a:lnR>
                      <a:noFill/>
                    </a:lnR>
                    <a:lnT>
                      <a:noFill/>
                    </a:lnT>
                    <a:lnB>
                      <a:noFill/>
                    </a:lnB>
                  </a:tcPr>
                </a:tc>
                <a:tc>
                  <a:txBody>
                    <a:bodyPr/>
                    <a:lstStyle/>
                    <a:p>
                      <a:pPr algn="r" fontAlgn="b"/>
                      <a:r>
                        <a:rPr lang="en-US" sz="2000" b="0" i="0" u="none" strike="noStrike">
                          <a:solidFill>
                            <a:schemeClr val="accent2"/>
                          </a:solidFill>
                          <a:effectLst/>
                          <a:latin typeface="Calibri" panose="020F0502020204030204" pitchFamily="34" charset="0"/>
                        </a:rPr>
                        <a:t>81.25%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123.08%</a:t>
                      </a:r>
                    </a:p>
                  </a:txBody>
                  <a:tcPr marL="7620" marR="7620" marT="7620" marB="0" anchor="b">
                    <a:lnL>
                      <a:noFill/>
                    </a:lnL>
                    <a:lnR>
                      <a:noFill/>
                    </a:lnR>
                    <a:lnT>
                      <a:noFill/>
                    </a:lnT>
                    <a:lnB>
                      <a:noFill/>
                    </a:lnB>
                  </a:tcPr>
                </a:tc>
                <a:extLst>
                  <a:ext uri="{0D108BD9-81ED-4DB2-BD59-A6C34878D82A}">
                    <a16:rowId xmlns:a16="http://schemas.microsoft.com/office/drawing/2014/main" val="2522995662"/>
                  </a:ext>
                </a:extLst>
              </a:tr>
              <a:tr h="628223">
                <a:tc>
                  <a:txBody>
                    <a:bodyPr/>
                    <a:lstStyle/>
                    <a:p>
                      <a:pPr algn="l" fontAlgn="b"/>
                      <a:r>
                        <a:rPr lang="en-US" sz="2000" b="1" i="0" u="none" strike="noStrike" dirty="0">
                          <a:solidFill>
                            <a:schemeClr val="tx1"/>
                          </a:solidFill>
                          <a:effectLst/>
                          <a:latin typeface="Calibri" panose="020F0502020204030204" pitchFamily="34" charset="0"/>
                        </a:rPr>
                        <a:t>Livingston Parish New Home Sales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3.8</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accent2"/>
                          </a:solidFill>
                          <a:effectLst/>
                          <a:latin typeface="Calibri" panose="020F0502020204030204" pitchFamily="34" charset="0"/>
                        </a:rPr>
                        <a:t>65.22%</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tx1"/>
                          </a:solidFill>
                          <a:effectLst/>
                          <a:latin typeface="Calibri" panose="020F0502020204030204" pitchFamily="34" charset="0"/>
                        </a:rPr>
                        <a:t>111.11%</a:t>
                      </a:r>
                    </a:p>
                  </a:txBody>
                  <a:tcPr marL="7620" marR="7620" marT="7620" marB="0" anchor="b">
                    <a:lnL>
                      <a:noFill/>
                    </a:lnL>
                    <a:lnR>
                      <a:noFill/>
                    </a:lnR>
                    <a:lnT>
                      <a:noFill/>
                    </a:lnT>
                    <a:lnB>
                      <a:noFill/>
                    </a:lnB>
                  </a:tcPr>
                </a:tc>
                <a:extLst>
                  <a:ext uri="{0D108BD9-81ED-4DB2-BD59-A6C34878D82A}">
                    <a16:rowId xmlns:a16="http://schemas.microsoft.com/office/drawing/2014/main" val="3758146285"/>
                  </a:ext>
                </a:extLst>
              </a:tr>
            </a:tbl>
          </a:graphicData>
        </a:graphic>
      </p:graphicFrame>
    </p:spTree>
    <p:extLst>
      <p:ext uri="{BB962C8B-B14F-4D97-AF65-F5344CB8AC3E}">
        <p14:creationId xmlns:p14="http://schemas.microsoft.com/office/powerpoint/2010/main" val="3714511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639670"/>
            <a:ext cx="1811893" cy="1097006"/>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Months’ Supply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4002374"/>
            <a:ext cx="1262728" cy="157336"/>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lang="en-US" sz="1875">
                <a:solidFill>
                  <a:srgbClr val="E7E6E6"/>
                </a:solidFill>
                <a:latin typeface="Lato" pitchFamily="34" charset="0"/>
                <a:ea typeface="Lato" pitchFamily="34" charset="-122"/>
              </a:rPr>
              <a:t>All Homes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5AC45942-9527-4580-A0EE-41DC4B7E1017}"/>
              </a:ext>
            </a:extLst>
          </p:cNvPr>
          <p:cNvGraphicFramePr>
            <a:graphicFrameLocks/>
          </p:cNvGraphicFramePr>
          <p:nvPr>
            <p:extLst>
              <p:ext uri="{D42A27DB-BD31-4B8C-83A1-F6EECF244321}">
                <p14:modId xmlns:p14="http://schemas.microsoft.com/office/powerpoint/2010/main" val="1211465217"/>
              </p:ext>
            </p:extLst>
          </p:nvPr>
        </p:nvGraphicFramePr>
        <p:xfrm>
          <a:off x="2881149" y="485215"/>
          <a:ext cx="9080191" cy="590653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639670"/>
            <a:ext cx="1811893" cy="1097006"/>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Months’ Supply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0" y="4002374"/>
            <a:ext cx="1532551" cy="194872"/>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lang="en-US" sz="1875" dirty="0">
                <a:solidFill>
                  <a:srgbClr val="E7E6E6"/>
                </a:solidFill>
                <a:latin typeface="Lato" pitchFamily="34" charset="0"/>
                <a:ea typeface="Lato" pitchFamily="34" charset="-122"/>
              </a:rPr>
              <a:t>New Homes</a:t>
            </a:r>
          </a:p>
          <a:p>
            <a:pPr marL="0" marR="0" lvl="0" indent="0" algn="l" defTabSz="914400" rtl="0" eaLnBrk="1" fontAlgn="auto" latinLnBrk="0" hangingPunct="1">
              <a:lnSpc>
                <a:spcPts val="2160"/>
              </a:lnSpc>
              <a:spcBef>
                <a:spcPts val="1033"/>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089C10C5-8C35-4C97-9171-1AB33FBAAE85}"/>
              </a:ext>
            </a:extLst>
          </p:cNvPr>
          <p:cNvGraphicFramePr>
            <a:graphicFrameLocks/>
          </p:cNvGraphicFramePr>
          <p:nvPr>
            <p:extLst>
              <p:ext uri="{D42A27DB-BD31-4B8C-83A1-F6EECF244321}">
                <p14:modId xmlns:p14="http://schemas.microsoft.com/office/powerpoint/2010/main" val="698084094"/>
              </p:ext>
            </p:extLst>
          </p:nvPr>
        </p:nvGraphicFramePr>
        <p:xfrm>
          <a:off x="3039763" y="691977"/>
          <a:ext cx="8676106" cy="5535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120284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FC6110-C6B1-4FF2-95A0-487D739ED192}"/>
              </a:ext>
            </a:extLst>
          </p:cNvPr>
          <p:cNvGraphicFramePr>
            <a:graphicFrameLocks noGrp="1"/>
          </p:cNvGraphicFramePr>
          <p:nvPr>
            <p:extLst>
              <p:ext uri="{D42A27DB-BD31-4B8C-83A1-F6EECF244321}">
                <p14:modId xmlns:p14="http://schemas.microsoft.com/office/powerpoint/2010/main" val="635230636"/>
              </p:ext>
            </p:extLst>
          </p:nvPr>
        </p:nvGraphicFramePr>
        <p:xfrm>
          <a:off x="264827" y="223631"/>
          <a:ext cx="11662345" cy="6410738"/>
        </p:xfrm>
        <a:graphic>
          <a:graphicData uri="http://schemas.openxmlformats.org/drawingml/2006/table">
            <a:tbl>
              <a:tblPr/>
              <a:tblGrid>
                <a:gridCol w="3756338">
                  <a:extLst>
                    <a:ext uri="{9D8B030D-6E8A-4147-A177-3AD203B41FA5}">
                      <a16:colId xmlns:a16="http://schemas.microsoft.com/office/drawing/2014/main" val="3315125298"/>
                    </a:ext>
                  </a:extLst>
                </a:gridCol>
                <a:gridCol w="944001">
                  <a:extLst>
                    <a:ext uri="{9D8B030D-6E8A-4147-A177-3AD203B41FA5}">
                      <a16:colId xmlns:a16="http://schemas.microsoft.com/office/drawing/2014/main" val="1311910438"/>
                    </a:ext>
                  </a:extLst>
                </a:gridCol>
                <a:gridCol w="944001">
                  <a:extLst>
                    <a:ext uri="{9D8B030D-6E8A-4147-A177-3AD203B41FA5}">
                      <a16:colId xmlns:a16="http://schemas.microsoft.com/office/drawing/2014/main" val="2046982083"/>
                    </a:ext>
                  </a:extLst>
                </a:gridCol>
                <a:gridCol w="944001">
                  <a:extLst>
                    <a:ext uri="{9D8B030D-6E8A-4147-A177-3AD203B41FA5}">
                      <a16:colId xmlns:a16="http://schemas.microsoft.com/office/drawing/2014/main" val="3035171530"/>
                    </a:ext>
                  </a:extLst>
                </a:gridCol>
                <a:gridCol w="944001">
                  <a:extLst>
                    <a:ext uri="{9D8B030D-6E8A-4147-A177-3AD203B41FA5}">
                      <a16:colId xmlns:a16="http://schemas.microsoft.com/office/drawing/2014/main" val="2111817783"/>
                    </a:ext>
                  </a:extLst>
                </a:gridCol>
                <a:gridCol w="944001">
                  <a:extLst>
                    <a:ext uri="{9D8B030D-6E8A-4147-A177-3AD203B41FA5}">
                      <a16:colId xmlns:a16="http://schemas.microsoft.com/office/drawing/2014/main" val="132603075"/>
                    </a:ext>
                  </a:extLst>
                </a:gridCol>
                <a:gridCol w="1593001">
                  <a:extLst>
                    <a:ext uri="{9D8B030D-6E8A-4147-A177-3AD203B41FA5}">
                      <a16:colId xmlns:a16="http://schemas.microsoft.com/office/drawing/2014/main" val="1352712352"/>
                    </a:ext>
                  </a:extLst>
                </a:gridCol>
                <a:gridCol w="1593001">
                  <a:extLst>
                    <a:ext uri="{9D8B030D-6E8A-4147-A177-3AD203B41FA5}">
                      <a16:colId xmlns:a16="http://schemas.microsoft.com/office/drawing/2014/main" val="4051465878"/>
                    </a:ext>
                  </a:extLst>
                </a:gridCol>
              </a:tblGrid>
              <a:tr h="568173">
                <a:tc>
                  <a:txBody>
                    <a:bodyPr/>
                    <a:lstStyle/>
                    <a:p>
                      <a:pPr algn="l" fontAlgn="b"/>
                      <a:r>
                        <a:rPr lang="en-US" sz="13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13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13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13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13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13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2976375602"/>
                  </a:ext>
                </a:extLst>
              </a:tr>
              <a:tr h="953787">
                <a:tc>
                  <a:txBody>
                    <a:bodyPr/>
                    <a:lstStyle/>
                    <a:p>
                      <a:pPr algn="l" fontAlgn="b"/>
                      <a:r>
                        <a:rPr lang="en-US" sz="3200" b="1" i="0" u="none" strike="noStrike" dirty="0">
                          <a:solidFill>
                            <a:schemeClr val="tx1"/>
                          </a:solidFill>
                          <a:effectLst/>
                          <a:latin typeface="Calibri" panose="020F0502020204030204" pitchFamily="34" charset="0"/>
                        </a:rPr>
                        <a:t>Median Days on Market</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2020</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r" fontAlgn="b"/>
                      <a:r>
                        <a:rPr lang="en-US" sz="2000" b="1" i="0" u="none" strike="noStrike">
                          <a:solidFill>
                            <a:schemeClr val="tx1"/>
                          </a:solidFill>
                          <a:effectLst/>
                          <a:latin typeface="Calibri" panose="020F0502020204030204" pitchFamily="34" charset="0"/>
                        </a:rPr>
                        <a:t>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tx1"/>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rgbClr val="00B050"/>
                          </a:solidFill>
                          <a:effectLst/>
                          <a:latin typeface="Calibri" panose="020F0502020204030204" pitchFamily="34" charset="0"/>
                        </a:rPr>
                        <a:t>2019 to 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246635838"/>
                  </a:ext>
                </a:extLst>
              </a:tr>
              <a:tr h="587113">
                <a:tc>
                  <a:txBody>
                    <a:bodyPr/>
                    <a:lstStyle/>
                    <a:p>
                      <a:pPr algn="l" fontAlgn="b"/>
                      <a:r>
                        <a:rPr lang="en-US" sz="2000" b="1" i="0" u="none" strike="noStrike">
                          <a:solidFill>
                            <a:schemeClr val="tx1"/>
                          </a:solidFill>
                          <a:effectLst/>
                          <a:latin typeface="Calibri" panose="020F0502020204030204" pitchFamily="34" charset="0"/>
                        </a:rPr>
                        <a:t>All Price Ranges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2612242530"/>
                  </a:ext>
                </a:extLst>
              </a:tr>
              <a:tr h="473479">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0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3895243797"/>
                  </a:ext>
                </a:extLst>
              </a:tr>
              <a:tr h="454539">
                <a:tc>
                  <a:txBody>
                    <a:bodyPr/>
                    <a:lstStyle/>
                    <a:p>
                      <a:pPr algn="l" fontAlgn="b"/>
                      <a:r>
                        <a:rPr lang="en-US" sz="2000" b="1" i="0" u="none" strike="noStrike" dirty="0">
                          <a:solidFill>
                            <a:schemeClr val="tx1"/>
                          </a:solidFill>
                          <a:effectLst/>
                          <a:latin typeface="Calibri" panose="020F0502020204030204" pitchFamily="34" charset="0"/>
                        </a:rPr>
                        <a:t>Entire MLS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280.00%</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-44.12%</a:t>
                      </a:r>
                    </a:p>
                  </a:txBody>
                  <a:tcPr marL="7620" marR="7620" marT="7620" marB="0" anchor="b">
                    <a:lnL>
                      <a:noFill/>
                    </a:lnL>
                    <a:lnR>
                      <a:noFill/>
                    </a:lnR>
                    <a:lnT>
                      <a:noFill/>
                    </a:lnT>
                    <a:lnB>
                      <a:noFill/>
                    </a:lnB>
                  </a:tcPr>
                </a:tc>
                <a:extLst>
                  <a:ext uri="{0D108BD9-81ED-4DB2-BD59-A6C34878D82A}">
                    <a16:rowId xmlns:a16="http://schemas.microsoft.com/office/drawing/2014/main" val="919411910"/>
                  </a:ext>
                </a:extLst>
              </a:tr>
              <a:tr h="454539">
                <a:tc>
                  <a:txBody>
                    <a:bodyPr/>
                    <a:lstStyle/>
                    <a:p>
                      <a:pPr algn="l" fontAlgn="b"/>
                      <a:r>
                        <a:rPr lang="en-US" sz="2000" b="1" i="0" u="none" strike="noStrike">
                          <a:solidFill>
                            <a:schemeClr val="tx1"/>
                          </a:solidFill>
                          <a:effectLst/>
                          <a:latin typeface="Calibri" panose="020F0502020204030204" pitchFamily="34" charset="0"/>
                        </a:rPr>
                        <a:t>New Homes Entire MLS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29</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7</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31</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NA</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6.90%</a:t>
                      </a:r>
                    </a:p>
                  </a:txBody>
                  <a:tcPr marL="7620" marR="7620" marT="7620" marB="0" anchor="b">
                    <a:lnL>
                      <a:noFill/>
                    </a:lnL>
                    <a:lnR>
                      <a:noFill/>
                    </a:lnR>
                    <a:lnT>
                      <a:noFill/>
                    </a:lnT>
                    <a:lnB>
                      <a:noFill/>
                    </a:lnB>
                  </a:tcPr>
                </a:tc>
                <a:extLst>
                  <a:ext uri="{0D108BD9-81ED-4DB2-BD59-A6C34878D82A}">
                    <a16:rowId xmlns:a16="http://schemas.microsoft.com/office/drawing/2014/main" val="2486848056"/>
                  </a:ext>
                </a:extLst>
              </a:tr>
              <a:tr h="454539">
                <a:tc>
                  <a:txBody>
                    <a:bodyPr/>
                    <a:lstStyle/>
                    <a:p>
                      <a:pPr algn="l" fontAlgn="b"/>
                      <a:r>
                        <a:rPr lang="en-US" sz="2000" b="1" i="0" u="none" strike="noStrike">
                          <a:solidFill>
                            <a:schemeClr val="tx1"/>
                          </a:solidFill>
                          <a:effectLst/>
                          <a:latin typeface="Calibri" panose="020F0502020204030204" pitchFamily="34" charset="0"/>
                        </a:rPr>
                        <a:t>EBR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216.67%</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-42.42%</a:t>
                      </a:r>
                    </a:p>
                  </a:txBody>
                  <a:tcPr marL="7620" marR="7620" marT="7620" marB="0" anchor="b">
                    <a:lnL>
                      <a:noFill/>
                    </a:lnL>
                    <a:lnR>
                      <a:noFill/>
                    </a:lnR>
                    <a:lnT>
                      <a:noFill/>
                    </a:lnT>
                    <a:lnB>
                      <a:noFill/>
                    </a:lnB>
                  </a:tcPr>
                </a:tc>
                <a:extLst>
                  <a:ext uri="{0D108BD9-81ED-4DB2-BD59-A6C34878D82A}">
                    <a16:rowId xmlns:a16="http://schemas.microsoft.com/office/drawing/2014/main" val="1887061116"/>
                  </a:ext>
                </a:extLst>
              </a:tr>
              <a:tr h="454539">
                <a:tc>
                  <a:txBody>
                    <a:bodyPr/>
                    <a:lstStyle/>
                    <a:p>
                      <a:pPr algn="l" fontAlgn="b"/>
                      <a:r>
                        <a:rPr lang="en-US" sz="2000" b="1" i="0" u="none" strike="noStrike">
                          <a:solidFill>
                            <a:schemeClr val="tx1"/>
                          </a:solidFill>
                          <a:effectLst/>
                          <a:latin typeface="Calibri" panose="020F0502020204030204" pitchFamily="34" charset="0"/>
                        </a:rPr>
                        <a:t>EBR New Home Sales </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21</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34</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466.67%</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61.90%</a:t>
                      </a:r>
                    </a:p>
                  </a:txBody>
                  <a:tcPr marL="7620" marR="7620" marT="7620" marB="0" anchor="b">
                    <a:lnL>
                      <a:noFill/>
                    </a:lnL>
                    <a:lnR>
                      <a:noFill/>
                    </a:lnR>
                    <a:lnT>
                      <a:noFill/>
                    </a:lnT>
                    <a:lnB>
                      <a:noFill/>
                    </a:lnB>
                  </a:tcPr>
                </a:tc>
                <a:extLst>
                  <a:ext uri="{0D108BD9-81ED-4DB2-BD59-A6C34878D82A}">
                    <a16:rowId xmlns:a16="http://schemas.microsoft.com/office/drawing/2014/main" val="2654237416"/>
                  </a:ext>
                </a:extLst>
              </a:tr>
              <a:tr h="454539">
                <a:tc>
                  <a:txBody>
                    <a:bodyPr/>
                    <a:lstStyle/>
                    <a:p>
                      <a:pPr algn="l" fontAlgn="b"/>
                      <a:r>
                        <a:rPr lang="en-US" sz="2000" b="1" i="0" u="none" strike="noStrike">
                          <a:solidFill>
                            <a:schemeClr val="tx1"/>
                          </a:solidFill>
                          <a:effectLst/>
                          <a:latin typeface="Calibri" panose="020F0502020204030204" pitchFamily="34" charset="0"/>
                        </a:rPr>
                        <a:t>Ascension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17</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466.67%</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-48.48%</a:t>
                      </a:r>
                    </a:p>
                  </a:txBody>
                  <a:tcPr marL="7620" marR="7620" marT="7620" marB="0" anchor="b">
                    <a:lnL>
                      <a:noFill/>
                    </a:lnL>
                    <a:lnR>
                      <a:noFill/>
                    </a:lnR>
                    <a:lnT>
                      <a:noFill/>
                    </a:lnT>
                    <a:lnB>
                      <a:noFill/>
                    </a:lnB>
                  </a:tcPr>
                </a:tc>
                <a:extLst>
                  <a:ext uri="{0D108BD9-81ED-4DB2-BD59-A6C34878D82A}">
                    <a16:rowId xmlns:a16="http://schemas.microsoft.com/office/drawing/2014/main" val="2449644302"/>
                  </a:ext>
                </a:extLst>
              </a:tr>
              <a:tr h="454539">
                <a:tc>
                  <a:txBody>
                    <a:bodyPr/>
                    <a:lstStyle/>
                    <a:p>
                      <a:pPr algn="l" fontAlgn="b"/>
                      <a:r>
                        <a:rPr lang="en-US" sz="2000" b="1" i="0" u="none" strike="noStrike">
                          <a:solidFill>
                            <a:schemeClr val="tx1"/>
                          </a:solidFill>
                          <a:effectLst/>
                          <a:latin typeface="Calibri" panose="020F0502020204030204" pitchFamily="34" charset="0"/>
                        </a:rPr>
                        <a:t>Ascension Parish New Homes Sales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533.33%</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-17.39%</a:t>
                      </a:r>
                    </a:p>
                  </a:txBody>
                  <a:tcPr marL="7620" marR="7620" marT="7620" marB="0" anchor="b">
                    <a:lnL>
                      <a:noFill/>
                    </a:lnL>
                    <a:lnR>
                      <a:noFill/>
                    </a:lnR>
                    <a:lnT>
                      <a:noFill/>
                    </a:lnT>
                    <a:lnB>
                      <a:noFill/>
                    </a:lnB>
                  </a:tcPr>
                </a:tc>
                <a:extLst>
                  <a:ext uri="{0D108BD9-81ED-4DB2-BD59-A6C34878D82A}">
                    <a16:rowId xmlns:a16="http://schemas.microsoft.com/office/drawing/2014/main" val="3901705482"/>
                  </a:ext>
                </a:extLst>
              </a:tr>
              <a:tr h="454539">
                <a:tc>
                  <a:txBody>
                    <a:bodyPr/>
                    <a:lstStyle/>
                    <a:p>
                      <a:pPr algn="l" fontAlgn="b"/>
                      <a:r>
                        <a:rPr lang="en-US" sz="2000" b="1" i="0" u="none" strike="noStrike" dirty="0">
                          <a:solidFill>
                            <a:schemeClr val="tx1"/>
                          </a:solidFill>
                          <a:effectLst/>
                          <a:latin typeface="Calibri" panose="020F0502020204030204" pitchFamily="34" charset="0"/>
                        </a:rPr>
                        <a:t>Livingston Parish All Homes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6</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4</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accent2"/>
                          </a:solidFill>
                          <a:effectLst/>
                          <a:latin typeface="Calibri" panose="020F0502020204030204" pitchFamily="34" charset="0"/>
                        </a:rPr>
                        <a:t>400.00%</a:t>
                      </a:r>
                    </a:p>
                  </a:txBody>
                  <a:tcPr marL="7620" marR="7620" marT="7620" marB="0" anchor="b">
                    <a:lnL>
                      <a:noFill/>
                    </a:lnL>
                    <a:lnR>
                      <a:noFill/>
                    </a:lnR>
                    <a:lnT>
                      <a:noFill/>
                    </a:lnT>
                    <a:lnB>
                      <a:noFill/>
                    </a:lnB>
                  </a:tcPr>
                </a:tc>
                <a:tc>
                  <a:txBody>
                    <a:bodyPr/>
                    <a:lstStyle/>
                    <a:p>
                      <a:pPr algn="ctr" fontAlgn="b"/>
                      <a:r>
                        <a:rPr lang="en-US" sz="2000" b="0" i="0" u="none" strike="noStrike" dirty="0">
                          <a:solidFill>
                            <a:srgbClr val="92D050"/>
                          </a:solidFill>
                          <a:effectLst/>
                          <a:latin typeface="Calibri" panose="020F0502020204030204" pitchFamily="34" charset="0"/>
                        </a:rPr>
                        <a:t>-44.44%</a:t>
                      </a:r>
                    </a:p>
                  </a:txBody>
                  <a:tcPr marL="7620" marR="7620" marT="7620" marB="0" anchor="b">
                    <a:lnL>
                      <a:noFill/>
                    </a:lnL>
                    <a:lnR>
                      <a:noFill/>
                    </a:lnR>
                    <a:lnT>
                      <a:noFill/>
                    </a:lnT>
                    <a:lnB>
                      <a:noFill/>
                    </a:lnB>
                  </a:tcPr>
                </a:tc>
                <a:extLst>
                  <a:ext uri="{0D108BD9-81ED-4DB2-BD59-A6C34878D82A}">
                    <a16:rowId xmlns:a16="http://schemas.microsoft.com/office/drawing/2014/main" val="4096283407"/>
                  </a:ext>
                </a:extLst>
              </a:tr>
              <a:tr h="598889">
                <a:tc>
                  <a:txBody>
                    <a:bodyPr/>
                    <a:lstStyle/>
                    <a:p>
                      <a:pPr algn="l" fontAlgn="b"/>
                      <a:r>
                        <a:rPr lang="en-US" sz="2000" b="1" i="0" u="none" strike="noStrike" dirty="0">
                          <a:solidFill>
                            <a:schemeClr val="tx1"/>
                          </a:solidFill>
                          <a:effectLst/>
                          <a:latin typeface="Calibri" panose="020F0502020204030204" pitchFamily="34" charset="0"/>
                        </a:rPr>
                        <a:t>Livingston Parish New Home Sales</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55</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38</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0</a:t>
                      </a:r>
                    </a:p>
                  </a:txBody>
                  <a:tcPr marL="7620" marR="7620" marT="7620" marB="0" anchor="b">
                    <a:lnL>
                      <a:noFill/>
                    </a:lnL>
                    <a:lnR>
                      <a:noFill/>
                    </a:lnR>
                    <a:lnT>
                      <a:noFill/>
                    </a:lnT>
                    <a:lnB>
                      <a:noFill/>
                    </a:lnB>
                  </a:tcPr>
                </a:tc>
                <a:tc>
                  <a:txBody>
                    <a:bodyPr/>
                    <a:lstStyle/>
                    <a:p>
                      <a:pPr algn="r" fontAlgn="b"/>
                      <a:r>
                        <a:rPr lang="en-US" sz="2000" b="0" i="0" u="none" strike="noStrike">
                          <a:solidFill>
                            <a:schemeClr val="tx1"/>
                          </a:solidFill>
                          <a:effectLst/>
                          <a:latin typeface="Calibri" panose="020F0502020204030204" pitchFamily="34" charset="0"/>
                        </a:rPr>
                        <a:t>28</a:t>
                      </a:r>
                    </a:p>
                  </a:txBody>
                  <a:tcPr marL="7620" marR="7620" marT="7620" marB="0" anchor="b">
                    <a:lnL>
                      <a:noFill/>
                    </a:lnL>
                    <a:lnR>
                      <a:noFill/>
                    </a:lnR>
                    <a:lnT>
                      <a:noFill/>
                    </a:lnT>
                    <a:lnB>
                      <a:noFill/>
                    </a:lnB>
                  </a:tcPr>
                </a:tc>
                <a:tc>
                  <a:txBody>
                    <a:bodyPr/>
                    <a:lstStyle/>
                    <a:p>
                      <a:pPr algn="ctr" fontAlgn="b"/>
                      <a:r>
                        <a:rPr lang="en-US" sz="2000" b="0" i="0" u="none" strike="noStrike">
                          <a:solidFill>
                            <a:schemeClr val="tx1"/>
                          </a:solidFill>
                          <a:effectLst/>
                          <a:latin typeface="Calibri" panose="020F0502020204030204" pitchFamily="34" charset="0"/>
                        </a:rPr>
                        <a:t>                          NA</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tx1"/>
                          </a:solidFill>
                          <a:effectLst/>
                          <a:latin typeface="Calibri" panose="020F0502020204030204" pitchFamily="34" charset="0"/>
                        </a:rPr>
                        <a:t>-</a:t>
                      </a:r>
                      <a:r>
                        <a:rPr lang="en-US" sz="2000" b="0" i="0" u="none" strike="noStrike" dirty="0">
                          <a:solidFill>
                            <a:srgbClr val="92D050"/>
                          </a:solidFill>
                          <a:effectLst/>
                          <a:latin typeface="Calibri" panose="020F0502020204030204" pitchFamily="34" charset="0"/>
                        </a:rPr>
                        <a:t>49.09%</a:t>
                      </a:r>
                    </a:p>
                  </a:txBody>
                  <a:tcPr marL="7620" marR="7620" marT="7620" marB="0" anchor="b">
                    <a:lnL>
                      <a:noFill/>
                    </a:lnL>
                    <a:lnR>
                      <a:noFill/>
                    </a:lnR>
                    <a:lnT>
                      <a:noFill/>
                    </a:lnT>
                    <a:lnB>
                      <a:noFill/>
                    </a:lnB>
                  </a:tcPr>
                </a:tc>
                <a:extLst>
                  <a:ext uri="{0D108BD9-81ED-4DB2-BD59-A6C34878D82A}">
                    <a16:rowId xmlns:a16="http://schemas.microsoft.com/office/drawing/2014/main" val="1590247958"/>
                  </a:ext>
                </a:extLst>
              </a:tr>
            </a:tbl>
          </a:graphicData>
        </a:graphic>
      </p:graphicFrame>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639670"/>
            <a:ext cx="3045179" cy="1097006"/>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Days on Market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3870468"/>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All Homes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EF41147B-CD18-4D68-B42C-2C07280652EC}"/>
              </a:ext>
            </a:extLst>
          </p:cNvPr>
          <p:cNvGraphicFramePr>
            <a:graphicFrameLocks/>
          </p:cNvGraphicFramePr>
          <p:nvPr>
            <p:extLst>
              <p:ext uri="{D42A27DB-BD31-4B8C-83A1-F6EECF244321}">
                <p14:modId xmlns:p14="http://schemas.microsoft.com/office/powerpoint/2010/main" val="187593893"/>
              </p:ext>
            </p:extLst>
          </p:nvPr>
        </p:nvGraphicFramePr>
        <p:xfrm>
          <a:off x="3618595" y="479685"/>
          <a:ext cx="7818899" cy="60860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639670"/>
            <a:ext cx="3045179" cy="1097006"/>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Days on Market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3870468"/>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New Homes</a:t>
            </a:r>
          </a:p>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7711BA02-6219-4E0C-8A24-374FDB6A4683}"/>
              </a:ext>
            </a:extLst>
          </p:cNvPr>
          <p:cNvGraphicFramePr>
            <a:graphicFrameLocks/>
          </p:cNvGraphicFramePr>
          <p:nvPr>
            <p:extLst>
              <p:ext uri="{D42A27DB-BD31-4B8C-83A1-F6EECF244321}">
                <p14:modId xmlns:p14="http://schemas.microsoft.com/office/powerpoint/2010/main" val="422362838"/>
              </p:ext>
            </p:extLst>
          </p:nvPr>
        </p:nvGraphicFramePr>
        <p:xfrm>
          <a:off x="3521310" y="509666"/>
          <a:ext cx="7991136" cy="59158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8F6C401F-B338-4920-9DDC-D486A9D374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936933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4B9A2B4-5886-465C-B2F3-4EB13BEB271E}"/>
              </a:ext>
            </a:extLst>
          </p:cNvPr>
          <p:cNvGraphicFramePr>
            <a:graphicFrameLocks noGrp="1"/>
          </p:cNvGraphicFramePr>
          <p:nvPr>
            <p:extLst>
              <p:ext uri="{D42A27DB-BD31-4B8C-83A1-F6EECF244321}">
                <p14:modId xmlns:p14="http://schemas.microsoft.com/office/powerpoint/2010/main" val="2284820446"/>
              </p:ext>
            </p:extLst>
          </p:nvPr>
        </p:nvGraphicFramePr>
        <p:xfrm>
          <a:off x="269823" y="149901"/>
          <a:ext cx="3942412" cy="6127233"/>
        </p:xfrm>
        <a:graphic>
          <a:graphicData uri="http://schemas.openxmlformats.org/drawingml/2006/table">
            <a:tbl>
              <a:tblPr/>
              <a:tblGrid>
                <a:gridCol w="876091">
                  <a:extLst>
                    <a:ext uri="{9D8B030D-6E8A-4147-A177-3AD203B41FA5}">
                      <a16:colId xmlns:a16="http://schemas.microsoft.com/office/drawing/2014/main" val="2918610973"/>
                    </a:ext>
                  </a:extLst>
                </a:gridCol>
                <a:gridCol w="2038598">
                  <a:extLst>
                    <a:ext uri="{9D8B030D-6E8A-4147-A177-3AD203B41FA5}">
                      <a16:colId xmlns:a16="http://schemas.microsoft.com/office/drawing/2014/main" val="333699775"/>
                    </a:ext>
                  </a:extLst>
                </a:gridCol>
                <a:gridCol w="1027723">
                  <a:extLst>
                    <a:ext uri="{9D8B030D-6E8A-4147-A177-3AD203B41FA5}">
                      <a16:colId xmlns:a16="http://schemas.microsoft.com/office/drawing/2014/main" val="1142008550"/>
                    </a:ext>
                  </a:extLst>
                </a:gridCol>
              </a:tblGrid>
              <a:tr h="707810">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Baton Rouge MSA</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350963929"/>
                  </a:ext>
                </a:extLst>
              </a:tr>
              <a:tr h="878674">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New Single Family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2574910953"/>
                  </a:ext>
                </a:extLst>
              </a:tr>
              <a:tr h="513941">
                <a:tc>
                  <a:txBody>
                    <a:bodyPr/>
                    <a:lstStyle/>
                    <a:p>
                      <a:pPr algn="ctr"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400" b="1" i="0" u="none" strike="noStrike" dirty="0">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528975918"/>
                  </a:ext>
                </a:extLst>
              </a:tr>
              <a:tr h="414468">
                <a:tc>
                  <a:txBody>
                    <a:bodyPr/>
                    <a:lstStyle/>
                    <a:p>
                      <a:pPr algn="ctr" fontAlgn="b"/>
                      <a:r>
                        <a:rPr lang="en-US" sz="2400" b="1" i="0" u="none" strike="noStrike">
                          <a:solidFill>
                            <a:schemeClr val="tx1"/>
                          </a:solidFill>
                          <a:effectLst/>
                          <a:latin typeface="Calibri" panose="020F0502020204030204" pitchFamily="34" charset="0"/>
                        </a:rPr>
                        <a:t>Year</a:t>
                      </a:r>
                    </a:p>
                  </a:txBody>
                  <a:tcPr marL="7620" marR="7620" marT="7620" marB="0" anchor="b">
                    <a:lnL>
                      <a:noFill/>
                    </a:lnL>
                    <a:lnR>
                      <a:noFill/>
                    </a:lnR>
                    <a:lnT>
                      <a:noFill/>
                    </a:lnT>
                    <a:lnB>
                      <a:noFill/>
                    </a:lnB>
                  </a:tcPr>
                </a:tc>
                <a:tc>
                  <a:txBody>
                    <a:bodyPr/>
                    <a:lstStyle/>
                    <a:p>
                      <a:pPr algn="ctr" fontAlgn="b"/>
                      <a:r>
                        <a:rPr lang="en-US" sz="2400" b="1" i="0" u="none" strike="noStrike">
                          <a:solidFill>
                            <a:schemeClr val="tx1"/>
                          </a:solidFill>
                          <a:effectLst/>
                          <a:latin typeface="Calibri" panose="020F0502020204030204" pitchFamily="34" charset="0"/>
                        </a:rPr>
                        <a:t>Permits</a:t>
                      </a:r>
                    </a:p>
                  </a:txBody>
                  <a:tcPr marL="7620" marR="7620" marT="7620" marB="0" anchor="b">
                    <a:lnL>
                      <a:noFill/>
                    </a:lnL>
                    <a:lnR>
                      <a:noFill/>
                    </a:lnR>
                    <a:lnT>
                      <a:noFill/>
                    </a:lnT>
                    <a:lnB>
                      <a:noFill/>
                    </a:lnB>
                  </a:tcPr>
                </a:tc>
                <a:tc>
                  <a:txBody>
                    <a:bodyPr/>
                    <a:lstStyle/>
                    <a:p>
                      <a:pPr algn="ctr" fontAlgn="b"/>
                      <a:r>
                        <a:rPr lang="en-US" sz="2400" b="1" i="0" u="none" strike="noStrike" dirty="0">
                          <a:solidFill>
                            <a:schemeClr val="tx1"/>
                          </a:solidFill>
                          <a:effectLst/>
                          <a:latin typeface="Calibri" panose="020F0502020204030204" pitchFamily="34" charset="0"/>
                        </a:rPr>
                        <a:t> Change </a:t>
                      </a:r>
                    </a:p>
                  </a:txBody>
                  <a:tcPr marL="7620" marR="7620" marT="7620" marB="0" anchor="b">
                    <a:lnL>
                      <a:noFill/>
                    </a:lnL>
                    <a:lnR>
                      <a:noFill/>
                    </a:lnR>
                    <a:lnT>
                      <a:noFill/>
                    </a:lnT>
                    <a:lnB>
                      <a:noFill/>
                    </a:lnB>
                  </a:tcPr>
                </a:tc>
                <a:extLst>
                  <a:ext uri="{0D108BD9-81ED-4DB2-BD59-A6C34878D82A}">
                    <a16:rowId xmlns:a16="http://schemas.microsoft.com/office/drawing/2014/main" val="3217280293"/>
                  </a:ext>
                </a:extLst>
              </a:tr>
              <a:tr h="397890">
                <a:tc>
                  <a:txBody>
                    <a:bodyPr/>
                    <a:lstStyle/>
                    <a:p>
                      <a:pPr algn="ctr" fontAlgn="b"/>
                      <a:r>
                        <a:rPr lang="en-US" sz="2400" b="0" i="0" u="none" strike="noStrike">
                          <a:solidFill>
                            <a:schemeClr val="tx1"/>
                          </a:solidFill>
                          <a:effectLst/>
                          <a:latin typeface="Calibri" panose="020F0502020204030204" pitchFamily="34" charset="0"/>
                        </a:rPr>
                        <a:t>2015</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3463</a:t>
                      </a:r>
                    </a:p>
                  </a:txBody>
                  <a:tcPr marL="7620" marR="7620" marT="7620" marB="0" anchor="b">
                    <a:lnL>
                      <a:noFill/>
                    </a:lnL>
                    <a:lnR>
                      <a:noFill/>
                    </a:lnR>
                    <a:lnT>
                      <a:noFill/>
                    </a:lnT>
                    <a:lnB>
                      <a:noFill/>
                    </a:lnB>
                  </a:tcPr>
                </a:tc>
                <a:tc>
                  <a:txBody>
                    <a:bodyPr/>
                    <a:lstStyle/>
                    <a:p>
                      <a:pPr algn="ctr"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111740866"/>
                  </a:ext>
                </a:extLst>
              </a:tr>
              <a:tr h="397890">
                <a:tc>
                  <a:txBody>
                    <a:bodyPr/>
                    <a:lstStyle/>
                    <a:p>
                      <a:pPr algn="ctr" fontAlgn="b"/>
                      <a:r>
                        <a:rPr lang="en-US" sz="2400" b="0" i="0" u="none" strike="noStrike">
                          <a:solidFill>
                            <a:schemeClr val="tx1"/>
                          </a:solidFill>
                          <a:effectLst/>
                          <a:latin typeface="Calibri" panose="020F0502020204030204" pitchFamily="34" charset="0"/>
                        </a:rPr>
                        <a:t>2016</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3402</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-1.76%</a:t>
                      </a:r>
                    </a:p>
                  </a:txBody>
                  <a:tcPr marL="7620" marR="7620" marT="7620" marB="0" anchor="b">
                    <a:lnL>
                      <a:noFill/>
                    </a:lnL>
                    <a:lnR>
                      <a:noFill/>
                    </a:lnR>
                    <a:lnT>
                      <a:noFill/>
                    </a:lnT>
                    <a:lnB>
                      <a:noFill/>
                    </a:lnB>
                  </a:tcPr>
                </a:tc>
                <a:extLst>
                  <a:ext uri="{0D108BD9-81ED-4DB2-BD59-A6C34878D82A}">
                    <a16:rowId xmlns:a16="http://schemas.microsoft.com/office/drawing/2014/main" val="1922755041"/>
                  </a:ext>
                </a:extLst>
              </a:tr>
              <a:tr h="397890">
                <a:tc>
                  <a:txBody>
                    <a:bodyPr/>
                    <a:lstStyle/>
                    <a:p>
                      <a:pPr algn="ctr" fontAlgn="b"/>
                      <a:r>
                        <a:rPr lang="en-US" sz="2400" b="0" i="0" u="none" strike="noStrike">
                          <a:solidFill>
                            <a:schemeClr val="tx1"/>
                          </a:solidFill>
                          <a:effectLst/>
                          <a:latin typeface="Calibri" panose="020F0502020204030204" pitchFamily="34" charset="0"/>
                        </a:rPr>
                        <a:t>2017</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3586</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5.41%</a:t>
                      </a:r>
                    </a:p>
                  </a:txBody>
                  <a:tcPr marL="7620" marR="7620" marT="7620" marB="0" anchor="b">
                    <a:lnL>
                      <a:noFill/>
                    </a:lnL>
                    <a:lnR>
                      <a:noFill/>
                    </a:lnR>
                    <a:lnT>
                      <a:noFill/>
                    </a:lnT>
                    <a:lnB>
                      <a:noFill/>
                    </a:lnB>
                  </a:tcPr>
                </a:tc>
                <a:extLst>
                  <a:ext uri="{0D108BD9-81ED-4DB2-BD59-A6C34878D82A}">
                    <a16:rowId xmlns:a16="http://schemas.microsoft.com/office/drawing/2014/main" val="1531633902"/>
                  </a:ext>
                </a:extLst>
              </a:tr>
              <a:tr h="397890">
                <a:tc>
                  <a:txBody>
                    <a:bodyPr/>
                    <a:lstStyle/>
                    <a:p>
                      <a:pPr algn="ctr" fontAlgn="b"/>
                      <a:r>
                        <a:rPr lang="en-US" sz="2400" b="0" i="0" u="none" strike="noStrike">
                          <a:solidFill>
                            <a:schemeClr val="tx1"/>
                          </a:solidFill>
                          <a:effectLst/>
                          <a:latin typeface="Calibri" panose="020F0502020204030204" pitchFamily="34" charset="0"/>
                        </a:rPr>
                        <a:t>2018</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3509</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-2.15%</a:t>
                      </a:r>
                    </a:p>
                  </a:txBody>
                  <a:tcPr marL="7620" marR="7620" marT="7620" marB="0" anchor="b">
                    <a:lnL>
                      <a:noFill/>
                    </a:lnL>
                    <a:lnR>
                      <a:noFill/>
                    </a:lnR>
                    <a:lnT>
                      <a:noFill/>
                    </a:lnT>
                    <a:lnB>
                      <a:noFill/>
                    </a:lnB>
                  </a:tcPr>
                </a:tc>
                <a:extLst>
                  <a:ext uri="{0D108BD9-81ED-4DB2-BD59-A6C34878D82A}">
                    <a16:rowId xmlns:a16="http://schemas.microsoft.com/office/drawing/2014/main" val="3638447025"/>
                  </a:ext>
                </a:extLst>
              </a:tr>
              <a:tr h="397890">
                <a:tc>
                  <a:txBody>
                    <a:bodyPr/>
                    <a:lstStyle/>
                    <a:p>
                      <a:pPr algn="ctr" fontAlgn="b"/>
                      <a:r>
                        <a:rPr lang="en-US" sz="2400" b="0" i="0" u="none" strike="noStrike">
                          <a:solidFill>
                            <a:schemeClr val="tx1"/>
                          </a:solidFill>
                          <a:effectLst/>
                          <a:latin typeface="Calibri" panose="020F0502020204030204" pitchFamily="34" charset="0"/>
                        </a:rPr>
                        <a:t>2019</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3569</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1.71%</a:t>
                      </a:r>
                    </a:p>
                  </a:txBody>
                  <a:tcPr marL="7620" marR="7620" marT="7620" marB="0" anchor="b">
                    <a:lnL>
                      <a:noFill/>
                    </a:lnL>
                    <a:lnR>
                      <a:noFill/>
                    </a:lnR>
                    <a:lnT>
                      <a:noFill/>
                    </a:lnT>
                    <a:lnB>
                      <a:noFill/>
                    </a:lnB>
                  </a:tcPr>
                </a:tc>
                <a:extLst>
                  <a:ext uri="{0D108BD9-81ED-4DB2-BD59-A6C34878D82A}">
                    <a16:rowId xmlns:a16="http://schemas.microsoft.com/office/drawing/2014/main" val="1055781249"/>
                  </a:ext>
                </a:extLst>
              </a:tr>
              <a:tr h="397890">
                <a:tc>
                  <a:txBody>
                    <a:bodyPr/>
                    <a:lstStyle/>
                    <a:p>
                      <a:pPr algn="ctr" fontAlgn="b"/>
                      <a:r>
                        <a:rPr lang="en-US" sz="2400" b="0" i="0" u="none" strike="noStrike">
                          <a:solidFill>
                            <a:schemeClr val="tx1"/>
                          </a:solidFill>
                          <a:effectLst/>
                          <a:latin typeface="Calibri" panose="020F0502020204030204" pitchFamily="34" charset="0"/>
                        </a:rPr>
                        <a:t>2020</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3741</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4.82%</a:t>
                      </a:r>
                    </a:p>
                  </a:txBody>
                  <a:tcPr marL="7620" marR="7620" marT="7620" marB="0" anchor="b">
                    <a:lnL>
                      <a:noFill/>
                    </a:lnL>
                    <a:lnR>
                      <a:noFill/>
                    </a:lnR>
                    <a:lnT>
                      <a:noFill/>
                    </a:lnT>
                    <a:lnB>
                      <a:noFill/>
                    </a:lnB>
                  </a:tcPr>
                </a:tc>
                <a:extLst>
                  <a:ext uri="{0D108BD9-81ED-4DB2-BD59-A6C34878D82A}">
                    <a16:rowId xmlns:a16="http://schemas.microsoft.com/office/drawing/2014/main" val="1286454435"/>
                  </a:ext>
                </a:extLst>
              </a:tr>
              <a:tr h="397890">
                <a:tc>
                  <a:txBody>
                    <a:bodyPr/>
                    <a:lstStyle/>
                    <a:p>
                      <a:pPr algn="ctr" fontAlgn="b"/>
                      <a:r>
                        <a:rPr lang="en-US" sz="2400" b="0" i="0" u="none" strike="noStrike">
                          <a:solidFill>
                            <a:schemeClr val="tx1"/>
                          </a:solidFill>
                          <a:effectLst/>
                          <a:latin typeface="Calibri" panose="020F0502020204030204" pitchFamily="34" charset="0"/>
                        </a:rPr>
                        <a:t>2021</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4430</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18.42%</a:t>
                      </a:r>
                    </a:p>
                  </a:txBody>
                  <a:tcPr marL="7620" marR="7620" marT="7620" marB="0" anchor="b">
                    <a:lnL>
                      <a:noFill/>
                    </a:lnL>
                    <a:lnR>
                      <a:noFill/>
                    </a:lnR>
                    <a:lnT>
                      <a:noFill/>
                    </a:lnT>
                    <a:lnB>
                      <a:noFill/>
                    </a:lnB>
                  </a:tcPr>
                </a:tc>
                <a:extLst>
                  <a:ext uri="{0D108BD9-81ED-4DB2-BD59-A6C34878D82A}">
                    <a16:rowId xmlns:a16="http://schemas.microsoft.com/office/drawing/2014/main" val="1202455273"/>
                  </a:ext>
                </a:extLst>
              </a:tr>
              <a:tr h="397890">
                <a:tc>
                  <a:txBody>
                    <a:bodyPr/>
                    <a:lstStyle/>
                    <a:p>
                      <a:pPr algn="ctr" fontAlgn="b"/>
                      <a:r>
                        <a:rPr lang="en-US" sz="2400" b="0" i="0" u="none" strike="noStrike">
                          <a:solidFill>
                            <a:schemeClr val="tx1"/>
                          </a:solidFill>
                          <a:effectLst/>
                          <a:latin typeface="Calibri" panose="020F0502020204030204" pitchFamily="34" charset="0"/>
                        </a:rPr>
                        <a:t>2022</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3502</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-20.95%</a:t>
                      </a:r>
                    </a:p>
                  </a:txBody>
                  <a:tcPr marL="7620" marR="7620" marT="7620" marB="0" anchor="b">
                    <a:lnL>
                      <a:noFill/>
                    </a:lnL>
                    <a:lnR>
                      <a:noFill/>
                    </a:lnR>
                    <a:lnT>
                      <a:noFill/>
                    </a:lnT>
                    <a:lnB>
                      <a:noFill/>
                    </a:lnB>
                  </a:tcPr>
                </a:tc>
                <a:extLst>
                  <a:ext uri="{0D108BD9-81ED-4DB2-BD59-A6C34878D82A}">
                    <a16:rowId xmlns:a16="http://schemas.microsoft.com/office/drawing/2014/main" val="1637517719"/>
                  </a:ext>
                </a:extLst>
              </a:tr>
              <a:tr h="397890">
                <a:tc>
                  <a:txBody>
                    <a:bodyPr/>
                    <a:lstStyle/>
                    <a:p>
                      <a:pPr algn="ctr" fontAlgn="b"/>
                      <a:r>
                        <a:rPr lang="en-US" sz="2400" b="0" i="0" u="none" strike="noStrike">
                          <a:solidFill>
                            <a:schemeClr val="tx1"/>
                          </a:solidFill>
                          <a:effectLst/>
                          <a:latin typeface="Calibri" panose="020F0502020204030204" pitchFamily="34" charset="0"/>
                        </a:rPr>
                        <a:t>2023</a:t>
                      </a:r>
                    </a:p>
                  </a:txBody>
                  <a:tcPr marL="7620" marR="7620" marT="7620" marB="0" anchor="b">
                    <a:lnL>
                      <a:noFill/>
                    </a:lnL>
                    <a:lnR>
                      <a:noFill/>
                    </a:lnR>
                    <a:lnT>
                      <a:noFill/>
                    </a:lnT>
                    <a:lnB>
                      <a:noFill/>
                    </a:lnB>
                  </a:tcPr>
                </a:tc>
                <a:tc>
                  <a:txBody>
                    <a:bodyPr/>
                    <a:lstStyle/>
                    <a:p>
                      <a:pPr algn="ctr" fontAlgn="b"/>
                      <a:r>
                        <a:rPr lang="en-US" sz="2400" b="0" i="0" u="none" strike="noStrike">
                          <a:solidFill>
                            <a:schemeClr val="tx1"/>
                          </a:solidFill>
                          <a:effectLst/>
                          <a:latin typeface="Calibri" panose="020F0502020204030204" pitchFamily="34" charset="0"/>
                        </a:rPr>
                        <a:t>3001</a:t>
                      </a:r>
                    </a:p>
                  </a:txBody>
                  <a:tcPr marL="7620" marR="7620" marT="7620" marB="0" anchor="b">
                    <a:lnL>
                      <a:noFill/>
                    </a:lnL>
                    <a:lnR>
                      <a:noFill/>
                    </a:lnR>
                    <a:lnT>
                      <a:noFill/>
                    </a:lnT>
                    <a:lnB>
                      <a:noFill/>
                    </a:lnB>
                  </a:tcPr>
                </a:tc>
                <a:tc>
                  <a:txBody>
                    <a:bodyPr/>
                    <a:lstStyle/>
                    <a:p>
                      <a:pPr algn="ctr" fontAlgn="b"/>
                      <a:r>
                        <a:rPr lang="en-US" sz="2400" b="0" i="0" u="none" strike="noStrike" dirty="0">
                          <a:solidFill>
                            <a:schemeClr val="tx1"/>
                          </a:solidFill>
                          <a:effectLst/>
                          <a:latin typeface="Calibri" panose="020F0502020204030204" pitchFamily="34" charset="0"/>
                        </a:rPr>
                        <a:t>-14.31%</a:t>
                      </a:r>
                    </a:p>
                  </a:txBody>
                  <a:tcPr marL="7620" marR="7620" marT="7620" marB="0" anchor="b">
                    <a:lnL>
                      <a:noFill/>
                    </a:lnL>
                    <a:lnR>
                      <a:noFill/>
                    </a:lnR>
                    <a:lnT>
                      <a:noFill/>
                    </a:lnT>
                    <a:lnB>
                      <a:noFill/>
                    </a:lnB>
                  </a:tcPr>
                </a:tc>
                <a:extLst>
                  <a:ext uri="{0D108BD9-81ED-4DB2-BD59-A6C34878D82A}">
                    <a16:rowId xmlns:a16="http://schemas.microsoft.com/office/drawing/2014/main" val="2567522656"/>
                  </a:ext>
                </a:extLst>
              </a:tr>
            </a:tbl>
          </a:graphicData>
        </a:graphic>
      </p:graphicFrame>
      <p:graphicFrame>
        <p:nvGraphicFramePr>
          <p:cNvPr id="7" name="Chart 6">
            <a:extLst>
              <a:ext uri="{FF2B5EF4-FFF2-40B4-BE49-F238E27FC236}">
                <a16:creationId xmlns:a16="http://schemas.microsoft.com/office/drawing/2014/main" id="{BEA4D31E-2290-4195-B0A8-76637F84E73E}"/>
              </a:ext>
            </a:extLst>
          </p:cNvPr>
          <p:cNvGraphicFramePr>
            <a:graphicFrameLocks/>
          </p:cNvGraphicFramePr>
          <p:nvPr>
            <p:extLst>
              <p:ext uri="{D42A27DB-BD31-4B8C-83A1-F6EECF244321}">
                <p14:modId xmlns:p14="http://schemas.microsoft.com/office/powerpoint/2010/main" val="3649801926"/>
              </p:ext>
            </p:extLst>
          </p:nvPr>
        </p:nvGraphicFramePr>
        <p:xfrm>
          <a:off x="4744995" y="420130"/>
          <a:ext cx="6969210" cy="58570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188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BE01383-3B3E-4419-98D8-CB93BF96D12A}"/>
              </a:ext>
            </a:extLst>
          </p:cNvPr>
          <p:cNvGraphicFramePr>
            <a:graphicFrameLocks noGrp="1"/>
          </p:cNvGraphicFramePr>
          <p:nvPr>
            <p:extLst>
              <p:ext uri="{D42A27DB-BD31-4B8C-83A1-F6EECF244321}">
                <p14:modId xmlns:p14="http://schemas.microsoft.com/office/powerpoint/2010/main" val="1426285225"/>
              </p:ext>
            </p:extLst>
          </p:nvPr>
        </p:nvGraphicFramePr>
        <p:xfrm>
          <a:off x="288727" y="149901"/>
          <a:ext cx="3805999" cy="6023943"/>
        </p:xfrm>
        <a:graphic>
          <a:graphicData uri="http://schemas.openxmlformats.org/drawingml/2006/table">
            <a:tbl>
              <a:tblPr/>
              <a:tblGrid>
                <a:gridCol w="845777">
                  <a:extLst>
                    <a:ext uri="{9D8B030D-6E8A-4147-A177-3AD203B41FA5}">
                      <a16:colId xmlns:a16="http://schemas.microsoft.com/office/drawing/2014/main" val="788382090"/>
                    </a:ext>
                  </a:extLst>
                </a:gridCol>
                <a:gridCol w="1968060">
                  <a:extLst>
                    <a:ext uri="{9D8B030D-6E8A-4147-A177-3AD203B41FA5}">
                      <a16:colId xmlns:a16="http://schemas.microsoft.com/office/drawing/2014/main" val="1639434971"/>
                    </a:ext>
                  </a:extLst>
                </a:gridCol>
                <a:gridCol w="992162">
                  <a:extLst>
                    <a:ext uri="{9D8B030D-6E8A-4147-A177-3AD203B41FA5}">
                      <a16:colId xmlns:a16="http://schemas.microsoft.com/office/drawing/2014/main" val="2109083136"/>
                    </a:ext>
                  </a:extLst>
                </a:gridCol>
              </a:tblGrid>
              <a:tr h="785221">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EBR Permit Data</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412802734"/>
                  </a:ext>
                </a:extLst>
              </a:tr>
              <a:tr h="808185">
                <a:tc>
                  <a:txBody>
                    <a:bodyPr/>
                    <a:lstStyle/>
                    <a:p>
                      <a:pPr algn="ctr" fontAlgn="b"/>
                      <a:r>
                        <a:rPr lang="en-US" sz="2000" b="1" i="0" u="none" strike="noStrike">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New Single Family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960323572"/>
                  </a:ext>
                </a:extLst>
              </a:tr>
              <a:tr h="0">
                <a:tc>
                  <a:txBody>
                    <a:bodyPr/>
                    <a:lstStyle/>
                    <a:p>
                      <a:pPr algn="ctr" fontAlgn="b"/>
                      <a:endParaRPr lang="en-US" sz="2000" b="1" i="0" u="none" strike="noStrike">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633659199"/>
                  </a:ext>
                </a:extLst>
              </a:tr>
              <a:tr h="477611">
                <a:tc>
                  <a:txBody>
                    <a:bodyPr/>
                    <a:lstStyle/>
                    <a:p>
                      <a:pPr algn="ctr" fontAlgn="b"/>
                      <a:r>
                        <a:rPr lang="en-US" sz="2000" b="1" i="0" u="none" strike="noStrike" dirty="0">
                          <a:solidFill>
                            <a:schemeClr val="bg1"/>
                          </a:solidFill>
                          <a:effectLst/>
                          <a:latin typeface="Calibri" panose="020F0502020204030204" pitchFamily="34" charset="0"/>
                        </a:rPr>
                        <a:t>Year</a:t>
                      </a:r>
                    </a:p>
                  </a:txBody>
                  <a:tcPr marL="7620" marR="7620" marT="7620" marB="0" anchor="b">
                    <a:lnL>
                      <a:noFill/>
                    </a:lnL>
                    <a:lnR>
                      <a:noFill/>
                    </a:lnR>
                    <a:lnT>
                      <a:noFill/>
                    </a:lnT>
                    <a:lnB>
                      <a:noFill/>
                    </a:lnB>
                  </a:tcPr>
                </a:tc>
                <a:tc>
                  <a:txBody>
                    <a:bodyPr/>
                    <a:lstStyle/>
                    <a:p>
                      <a:pPr algn="ctr" fontAlgn="b"/>
                      <a:r>
                        <a:rPr lang="en-US" sz="2000" b="1" i="0" u="none" strike="noStrike" dirty="0">
                          <a:solidFill>
                            <a:schemeClr val="bg1"/>
                          </a:solidFill>
                          <a:effectLst/>
                          <a:latin typeface="Calibri" panose="020F0502020204030204" pitchFamily="34" charset="0"/>
                        </a:rPr>
                        <a:t>Permits</a:t>
                      </a:r>
                    </a:p>
                  </a:txBody>
                  <a:tcPr marL="7620" marR="7620" marT="7620" marB="0" anchor="b">
                    <a:lnL>
                      <a:noFill/>
                    </a:lnL>
                    <a:lnR>
                      <a:noFill/>
                    </a:lnR>
                    <a:lnT>
                      <a:noFill/>
                    </a:lnT>
                    <a:lnB>
                      <a:noFill/>
                    </a:lnB>
                  </a:tcPr>
                </a:tc>
                <a:tc>
                  <a:txBody>
                    <a:bodyPr/>
                    <a:lstStyle/>
                    <a:p>
                      <a:pPr algn="ctr" fontAlgn="b"/>
                      <a:r>
                        <a:rPr lang="en-US" sz="2000" b="1" i="0" u="none" strike="noStrike" dirty="0">
                          <a:solidFill>
                            <a:schemeClr val="bg1"/>
                          </a:solidFill>
                          <a:effectLst/>
                          <a:latin typeface="Calibri" panose="020F0502020204030204" pitchFamily="34" charset="0"/>
                        </a:rPr>
                        <a:t> Change </a:t>
                      </a:r>
                    </a:p>
                  </a:txBody>
                  <a:tcPr marL="7620" marR="7620" marT="7620" marB="0" anchor="b">
                    <a:lnL>
                      <a:noFill/>
                    </a:lnL>
                    <a:lnR>
                      <a:noFill/>
                    </a:lnR>
                    <a:lnT>
                      <a:noFill/>
                    </a:lnT>
                    <a:lnB>
                      <a:noFill/>
                    </a:lnB>
                  </a:tcPr>
                </a:tc>
                <a:extLst>
                  <a:ext uri="{0D108BD9-81ED-4DB2-BD59-A6C34878D82A}">
                    <a16:rowId xmlns:a16="http://schemas.microsoft.com/office/drawing/2014/main" val="3841717554"/>
                  </a:ext>
                </a:extLst>
              </a:tr>
              <a:tr h="396659">
                <a:tc>
                  <a:txBody>
                    <a:bodyPr/>
                    <a:lstStyle/>
                    <a:p>
                      <a:pPr algn="ctr" fontAlgn="b"/>
                      <a:r>
                        <a:rPr lang="en-US" sz="2000" b="0" i="0" u="none" strike="noStrike">
                          <a:solidFill>
                            <a:schemeClr val="bg1"/>
                          </a:solidFill>
                          <a:effectLst/>
                          <a:latin typeface="Calibri" panose="020F0502020204030204" pitchFamily="34" charset="0"/>
                        </a:rPr>
                        <a:t>2015</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1175</a:t>
                      </a:r>
                    </a:p>
                  </a:txBody>
                  <a:tcPr marL="7620" marR="7620" marT="7620" marB="0" anchor="b">
                    <a:lnL>
                      <a:noFill/>
                    </a:lnL>
                    <a:lnR>
                      <a:noFill/>
                    </a:lnR>
                    <a:lnT>
                      <a:noFill/>
                    </a:lnT>
                    <a:lnB>
                      <a:noFill/>
                    </a:lnB>
                  </a:tcPr>
                </a:tc>
                <a:tc>
                  <a:txBody>
                    <a:bodyPr/>
                    <a:lstStyle/>
                    <a:p>
                      <a:pPr algn="ctr" fontAlgn="b"/>
                      <a:endParaRPr lang="en-US" sz="2000" b="0" i="0" u="none" strike="noStrike" dirty="0">
                        <a:solidFill>
                          <a:schemeClr val="bg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061532538"/>
                  </a:ext>
                </a:extLst>
              </a:tr>
              <a:tr h="439383">
                <a:tc>
                  <a:txBody>
                    <a:bodyPr/>
                    <a:lstStyle/>
                    <a:p>
                      <a:pPr algn="ctr" fontAlgn="b"/>
                      <a:r>
                        <a:rPr lang="en-US" sz="2000" b="0" i="0" u="none" strike="noStrike">
                          <a:solidFill>
                            <a:schemeClr val="bg1"/>
                          </a:solidFill>
                          <a:effectLst/>
                          <a:latin typeface="Calibri" panose="020F0502020204030204" pitchFamily="34" charset="0"/>
                        </a:rPr>
                        <a:t>2016</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994</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-15.40%</a:t>
                      </a:r>
                    </a:p>
                  </a:txBody>
                  <a:tcPr marL="7620" marR="7620" marT="7620" marB="0" anchor="b">
                    <a:lnL>
                      <a:noFill/>
                    </a:lnL>
                    <a:lnR>
                      <a:noFill/>
                    </a:lnR>
                    <a:lnT>
                      <a:noFill/>
                    </a:lnT>
                    <a:lnB>
                      <a:noFill/>
                    </a:lnB>
                  </a:tcPr>
                </a:tc>
                <a:extLst>
                  <a:ext uri="{0D108BD9-81ED-4DB2-BD59-A6C34878D82A}">
                    <a16:rowId xmlns:a16="http://schemas.microsoft.com/office/drawing/2014/main" val="2196378923"/>
                  </a:ext>
                </a:extLst>
              </a:tr>
              <a:tr h="455800">
                <a:tc>
                  <a:txBody>
                    <a:bodyPr/>
                    <a:lstStyle/>
                    <a:p>
                      <a:pPr algn="ctr" fontAlgn="b"/>
                      <a:r>
                        <a:rPr lang="en-US" sz="2000" b="0" i="0" u="none" strike="noStrike">
                          <a:solidFill>
                            <a:schemeClr val="bg1"/>
                          </a:solidFill>
                          <a:effectLst/>
                          <a:latin typeface="Calibri" panose="020F0502020204030204" pitchFamily="34" charset="0"/>
                        </a:rPr>
                        <a:t>2017</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843</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-15.19%</a:t>
                      </a:r>
                    </a:p>
                  </a:txBody>
                  <a:tcPr marL="7620" marR="7620" marT="7620" marB="0" anchor="b">
                    <a:lnL>
                      <a:noFill/>
                    </a:lnL>
                    <a:lnR>
                      <a:noFill/>
                    </a:lnR>
                    <a:lnT>
                      <a:noFill/>
                    </a:lnT>
                    <a:lnB>
                      <a:noFill/>
                    </a:lnB>
                  </a:tcPr>
                </a:tc>
                <a:extLst>
                  <a:ext uri="{0D108BD9-81ED-4DB2-BD59-A6C34878D82A}">
                    <a16:rowId xmlns:a16="http://schemas.microsoft.com/office/drawing/2014/main" val="2130806456"/>
                  </a:ext>
                </a:extLst>
              </a:tr>
              <a:tr h="396659">
                <a:tc>
                  <a:txBody>
                    <a:bodyPr/>
                    <a:lstStyle/>
                    <a:p>
                      <a:pPr algn="ctr" fontAlgn="b"/>
                      <a:r>
                        <a:rPr lang="en-US" sz="2000" b="0" i="0" u="none" strike="noStrike">
                          <a:solidFill>
                            <a:schemeClr val="bg1"/>
                          </a:solidFill>
                          <a:effectLst/>
                          <a:latin typeface="Calibri" panose="020F0502020204030204" pitchFamily="34" charset="0"/>
                        </a:rPr>
                        <a:t>2018</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954</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13.17%</a:t>
                      </a:r>
                    </a:p>
                  </a:txBody>
                  <a:tcPr marL="7620" marR="7620" marT="7620" marB="0" anchor="b">
                    <a:lnL>
                      <a:noFill/>
                    </a:lnL>
                    <a:lnR>
                      <a:noFill/>
                    </a:lnR>
                    <a:lnT>
                      <a:noFill/>
                    </a:lnT>
                    <a:lnB>
                      <a:noFill/>
                    </a:lnB>
                  </a:tcPr>
                </a:tc>
                <a:extLst>
                  <a:ext uri="{0D108BD9-81ED-4DB2-BD59-A6C34878D82A}">
                    <a16:rowId xmlns:a16="http://schemas.microsoft.com/office/drawing/2014/main" val="4071527549"/>
                  </a:ext>
                </a:extLst>
              </a:tr>
              <a:tr h="396659">
                <a:tc>
                  <a:txBody>
                    <a:bodyPr/>
                    <a:lstStyle/>
                    <a:p>
                      <a:pPr algn="ctr" fontAlgn="b"/>
                      <a:r>
                        <a:rPr lang="en-US" sz="2000" b="0" i="0" u="none" strike="noStrike">
                          <a:solidFill>
                            <a:schemeClr val="bg1"/>
                          </a:solidFill>
                          <a:effectLst/>
                          <a:latin typeface="Calibri" panose="020F0502020204030204" pitchFamily="34" charset="0"/>
                        </a:rPr>
                        <a:t>2019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934</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-2.10%</a:t>
                      </a:r>
                    </a:p>
                  </a:txBody>
                  <a:tcPr marL="7620" marR="7620" marT="7620" marB="0" anchor="b">
                    <a:lnL>
                      <a:noFill/>
                    </a:lnL>
                    <a:lnR>
                      <a:noFill/>
                    </a:lnR>
                    <a:lnT>
                      <a:noFill/>
                    </a:lnT>
                    <a:lnB>
                      <a:noFill/>
                    </a:lnB>
                  </a:tcPr>
                </a:tc>
                <a:extLst>
                  <a:ext uri="{0D108BD9-81ED-4DB2-BD59-A6C34878D82A}">
                    <a16:rowId xmlns:a16="http://schemas.microsoft.com/office/drawing/2014/main" val="21359646"/>
                  </a:ext>
                </a:extLst>
              </a:tr>
              <a:tr h="396659">
                <a:tc>
                  <a:txBody>
                    <a:bodyPr/>
                    <a:lstStyle/>
                    <a:p>
                      <a:pPr algn="ctr" fontAlgn="b"/>
                      <a:r>
                        <a:rPr lang="en-US" sz="2000" b="0" i="0" u="none" strike="noStrike">
                          <a:solidFill>
                            <a:schemeClr val="bg1"/>
                          </a:solidFill>
                          <a:effectLst/>
                          <a:latin typeface="Calibri" panose="020F0502020204030204" pitchFamily="34" charset="0"/>
                        </a:rPr>
                        <a:t>2020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1359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45.50%</a:t>
                      </a:r>
                    </a:p>
                  </a:txBody>
                  <a:tcPr marL="7620" marR="7620" marT="7620" marB="0" anchor="b">
                    <a:lnL>
                      <a:noFill/>
                    </a:lnL>
                    <a:lnR>
                      <a:noFill/>
                    </a:lnR>
                    <a:lnT>
                      <a:noFill/>
                    </a:lnT>
                    <a:lnB>
                      <a:noFill/>
                    </a:lnB>
                  </a:tcPr>
                </a:tc>
                <a:extLst>
                  <a:ext uri="{0D108BD9-81ED-4DB2-BD59-A6C34878D82A}">
                    <a16:rowId xmlns:a16="http://schemas.microsoft.com/office/drawing/2014/main" val="764241930"/>
                  </a:ext>
                </a:extLst>
              </a:tr>
              <a:tr h="396659">
                <a:tc>
                  <a:txBody>
                    <a:bodyPr/>
                    <a:lstStyle/>
                    <a:p>
                      <a:pPr algn="ctr" fontAlgn="b"/>
                      <a:r>
                        <a:rPr lang="en-US" sz="2000" b="0" i="0" u="none" strike="noStrike">
                          <a:solidFill>
                            <a:schemeClr val="bg1"/>
                          </a:solidFill>
                          <a:effectLst/>
                          <a:latin typeface="Calibri" panose="020F0502020204030204" pitchFamily="34" charset="0"/>
                        </a:rPr>
                        <a:t>2021</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1450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6.70%</a:t>
                      </a:r>
                    </a:p>
                  </a:txBody>
                  <a:tcPr marL="7620" marR="7620" marT="7620" marB="0" anchor="b">
                    <a:lnL>
                      <a:noFill/>
                    </a:lnL>
                    <a:lnR>
                      <a:noFill/>
                    </a:lnR>
                    <a:lnT>
                      <a:noFill/>
                    </a:lnT>
                    <a:lnB>
                      <a:noFill/>
                    </a:lnB>
                  </a:tcPr>
                </a:tc>
                <a:extLst>
                  <a:ext uri="{0D108BD9-81ED-4DB2-BD59-A6C34878D82A}">
                    <a16:rowId xmlns:a16="http://schemas.microsoft.com/office/drawing/2014/main" val="544824398"/>
                  </a:ext>
                </a:extLst>
              </a:tr>
              <a:tr h="365369">
                <a:tc>
                  <a:txBody>
                    <a:bodyPr/>
                    <a:lstStyle/>
                    <a:p>
                      <a:pPr algn="ctr" fontAlgn="b"/>
                      <a:r>
                        <a:rPr lang="en-US" sz="2000" b="0" i="0" u="none" strike="noStrike">
                          <a:solidFill>
                            <a:schemeClr val="bg1"/>
                          </a:solidFill>
                          <a:effectLst/>
                          <a:latin typeface="Calibri" panose="020F0502020204030204" pitchFamily="34" charset="0"/>
                        </a:rPr>
                        <a:t>2022</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1195</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-17.59%</a:t>
                      </a:r>
                    </a:p>
                  </a:txBody>
                  <a:tcPr marL="7620" marR="7620" marT="7620" marB="0" anchor="b">
                    <a:lnL>
                      <a:noFill/>
                    </a:lnL>
                    <a:lnR>
                      <a:noFill/>
                    </a:lnR>
                    <a:lnT>
                      <a:noFill/>
                    </a:lnT>
                    <a:lnB>
                      <a:noFill/>
                    </a:lnB>
                  </a:tcPr>
                </a:tc>
                <a:extLst>
                  <a:ext uri="{0D108BD9-81ED-4DB2-BD59-A6C34878D82A}">
                    <a16:rowId xmlns:a16="http://schemas.microsoft.com/office/drawing/2014/main" val="3143363745"/>
                  </a:ext>
                </a:extLst>
              </a:tr>
              <a:tr h="396659">
                <a:tc>
                  <a:txBody>
                    <a:bodyPr/>
                    <a:lstStyle/>
                    <a:p>
                      <a:pPr algn="ctr" fontAlgn="b"/>
                      <a:r>
                        <a:rPr lang="en-US" sz="2000" b="0" i="0" u="none" strike="noStrike">
                          <a:solidFill>
                            <a:schemeClr val="bg1"/>
                          </a:solidFill>
                          <a:effectLst/>
                          <a:latin typeface="Calibri" panose="020F0502020204030204" pitchFamily="34" charset="0"/>
                        </a:rPr>
                        <a:t>2023</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1089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-8.87%</a:t>
                      </a:r>
                    </a:p>
                  </a:txBody>
                  <a:tcPr marL="7620" marR="7620" marT="7620" marB="0" anchor="b">
                    <a:lnL>
                      <a:noFill/>
                    </a:lnL>
                    <a:lnR>
                      <a:noFill/>
                    </a:lnR>
                    <a:lnT>
                      <a:noFill/>
                    </a:lnT>
                    <a:lnB>
                      <a:noFill/>
                    </a:lnB>
                  </a:tcPr>
                </a:tc>
                <a:extLst>
                  <a:ext uri="{0D108BD9-81ED-4DB2-BD59-A6C34878D82A}">
                    <a16:rowId xmlns:a16="http://schemas.microsoft.com/office/drawing/2014/main" val="3895790940"/>
                  </a:ext>
                </a:extLst>
              </a:tr>
            </a:tbl>
          </a:graphicData>
        </a:graphic>
      </p:graphicFrame>
      <p:graphicFrame>
        <p:nvGraphicFramePr>
          <p:cNvPr id="6" name="Chart 5">
            <a:extLst>
              <a:ext uri="{FF2B5EF4-FFF2-40B4-BE49-F238E27FC236}">
                <a16:creationId xmlns:a16="http://schemas.microsoft.com/office/drawing/2014/main" id="{B200823D-EAF5-4A3A-8469-F913CD0F615D}"/>
              </a:ext>
            </a:extLst>
          </p:cNvPr>
          <p:cNvGraphicFramePr>
            <a:graphicFrameLocks/>
          </p:cNvGraphicFramePr>
          <p:nvPr>
            <p:extLst>
              <p:ext uri="{D42A27DB-BD31-4B8C-83A1-F6EECF244321}">
                <p14:modId xmlns:p14="http://schemas.microsoft.com/office/powerpoint/2010/main" val="341850902"/>
              </p:ext>
            </p:extLst>
          </p:nvPr>
        </p:nvGraphicFramePr>
        <p:xfrm>
          <a:off x="4769709" y="617838"/>
          <a:ext cx="7133564" cy="59544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6E30E99-B042-4B3C-9AAB-2C5055AEC97A}"/>
              </a:ext>
            </a:extLst>
          </p:cNvPr>
          <p:cNvGraphicFramePr>
            <a:graphicFrameLocks noGrp="1"/>
          </p:cNvGraphicFramePr>
          <p:nvPr>
            <p:extLst>
              <p:ext uri="{D42A27DB-BD31-4B8C-83A1-F6EECF244321}">
                <p14:modId xmlns:p14="http://schemas.microsoft.com/office/powerpoint/2010/main" val="568518130"/>
              </p:ext>
            </p:extLst>
          </p:nvPr>
        </p:nvGraphicFramePr>
        <p:xfrm>
          <a:off x="288728" y="272905"/>
          <a:ext cx="4133368" cy="6187855"/>
        </p:xfrm>
        <a:graphic>
          <a:graphicData uri="http://schemas.openxmlformats.org/drawingml/2006/table">
            <a:tbl>
              <a:tblPr/>
              <a:tblGrid>
                <a:gridCol w="881785">
                  <a:extLst>
                    <a:ext uri="{9D8B030D-6E8A-4147-A177-3AD203B41FA5}">
                      <a16:colId xmlns:a16="http://schemas.microsoft.com/office/drawing/2014/main" val="177624558"/>
                    </a:ext>
                  </a:extLst>
                </a:gridCol>
                <a:gridCol w="2369798">
                  <a:extLst>
                    <a:ext uri="{9D8B030D-6E8A-4147-A177-3AD203B41FA5}">
                      <a16:colId xmlns:a16="http://schemas.microsoft.com/office/drawing/2014/main" val="3632837203"/>
                    </a:ext>
                  </a:extLst>
                </a:gridCol>
                <a:gridCol w="881785">
                  <a:extLst>
                    <a:ext uri="{9D8B030D-6E8A-4147-A177-3AD203B41FA5}">
                      <a16:colId xmlns:a16="http://schemas.microsoft.com/office/drawing/2014/main" val="2636739152"/>
                    </a:ext>
                  </a:extLst>
                </a:gridCol>
              </a:tblGrid>
              <a:tr h="223988">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Ascension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2839333899"/>
                  </a:ext>
                </a:extLst>
              </a:tr>
              <a:tr h="442512">
                <a:tc>
                  <a:txBody>
                    <a:bodyPr/>
                    <a:lstStyle/>
                    <a:p>
                      <a:pPr algn="ctr" fontAlgn="b"/>
                      <a:r>
                        <a:rPr lang="en-US" sz="2000" b="1" i="0" u="none" strike="noStrike">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New Single Family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584734369"/>
                  </a:ext>
                </a:extLst>
              </a:tr>
              <a:tr h="430259">
                <a:tc>
                  <a:txBody>
                    <a:bodyPr/>
                    <a:lstStyle/>
                    <a:p>
                      <a:pPr algn="ctr" fontAlgn="b"/>
                      <a:endParaRPr lang="en-US" sz="2000" b="1" i="0" u="none" strike="noStrike">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2998078226"/>
                  </a:ext>
                </a:extLst>
              </a:tr>
              <a:tr h="661036">
                <a:tc>
                  <a:txBody>
                    <a:bodyPr/>
                    <a:lstStyle/>
                    <a:p>
                      <a:pPr algn="ctr" fontAlgn="b"/>
                      <a:r>
                        <a:rPr lang="en-US" sz="2000" b="1" i="0" u="none" strike="noStrike">
                          <a:solidFill>
                            <a:schemeClr val="bg1"/>
                          </a:solidFill>
                          <a:effectLst/>
                          <a:latin typeface="Calibri" panose="020F0502020204030204" pitchFamily="34" charset="0"/>
                        </a:rPr>
                        <a:t>Year</a:t>
                      </a:r>
                    </a:p>
                  </a:txBody>
                  <a:tcPr marL="7620" marR="7620" marT="7620" marB="0" anchor="b">
                    <a:lnL>
                      <a:noFill/>
                    </a:lnL>
                    <a:lnR>
                      <a:noFill/>
                    </a:lnR>
                    <a:lnT>
                      <a:noFill/>
                    </a:lnT>
                    <a:lnB>
                      <a:noFill/>
                    </a:lnB>
                  </a:tcPr>
                </a:tc>
                <a:tc>
                  <a:txBody>
                    <a:bodyPr/>
                    <a:lstStyle/>
                    <a:p>
                      <a:pPr algn="ctr" fontAlgn="b"/>
                      <a:r>
                        <a:rPr lang="en-US" sz="2000" b="1" i="0" u="none" strike="noStrike" dirty="0">
                          <a:solidFill>
                            <a:schemeClr val="bg1"/>
                          </a:solidFill>
                          <a:effectLst/>
                          <a:latin typeface="Calibri" panose="020F0502020204030204" pitchFamily="34" charset="0"/>
                        </a:rPr>
                        <a:t>Permits</a:t>
                      </a:r>
                    </a:p>
                  </a:txBody>
                  <a:tcPr marL="7620" marR="7620" marT="7620" marB="0" anchor="b">
                    <a:lnL>
                      <a:noFill/>
                    </a:lnL>
                    <a:lnR>
                      <a:noFill/>
                    </a:lnR>
                    <a:lnT>
                      <a:noFill/>
                    </a:lnT>
                    <a:lnB>
                      <a:noFill/>
                    </a:lnB>
                  </a:tcPr>
                </a:tc>
                <a:tc>
                  <a:txBody>
                    <a:bodyPr/>
                    <a:lstStyle/>
                    <a:p>
                      <a:pPr algn="ctr" fontAlgn="b"/>
                      <a:r>
                        <a:rPr lang="en-US" sz="2000" b="1" i="0" u="none" strike="noStrike" dirty="0">
                          <a:solidFill>
                            <a:schemeClr val="bg1"/>
                          </a:solidFill>
                          <a:effectLst/>
                          <a:latin typeface="Calibri" panose="020F0502020204030204" pitchFamily="34" charset="0"/>
                        </a:rPr>
                        <a:t> Change </a:t>
                      </a:r>
                    </a:p>
                  </a:txBody>
                  <a:tcPr marL="7620" marR="7620" marT="7620" marB="0" anchor="b">
                    <a:lnL>
                      <a:noFill/>
                    </a:lnL>
                    <a:lnR>
                      <a:noFill/>
                    </a:lnR>
                    <a:lnT>
                      <a:noFill/>
                    </a:lnT>
                    <a:lnB>
                      <a:noFill/>
                    </a:lnB>
                  </a:tcPr>
                </a:tc>
                <a:extLst>
                  <a:ext uri="{0D108BD9-81ED-4DB2-BD59-A6C34878D82A}">
                    <a16:rowId xmlns:a16="http://schemas.microsoft.com/office/drawing/2014/main" val="2737123663"/>
                  </a:ext>
                </a:extLst>
              </a:tr>
              <a:tr h="416746">
                <a:tc>
                  <a:txBody>
                    <a:bodyPr/>
                    <a:lstStyle/>
                    <a:p>
                      <a:pPr algn="ctr" fontAlgn="b"/>
                      <a:r>
                        <a:rPr lang="en-US" sz="2000" b="0" i="0" u="none" strike="noStrike">
                          <a:solidFill>
                            <a:schemeClr val="bg1"/>
                          </a:solidFill>
                          <a:effectLst/>
                          <a:latin typeface="Calibri" panose="020F0502020204030204" pitchFamily="34" charset="0"/>
                        </a:rPr>
                        <a:t>2015</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853</a:t>
                      </a:r>
                    </a:p>
                  </a:txBody>
                  <a:tcPr marL="7620" marR="7620" marT="7620" marB="0" anchor="b">
                    <a:lnL>
                      <a:noFill/>
                    </a:lnL>
                    <a:lnR>
                      <a:noFill/>
                    </a:lnR>
                    <a:lnT>
                      <a:noFill/>
                    </a:lnT>
                    <a:lnB>
                      <a:noFill/>
                    </a:lnB>
                  </a:tcPr>
                </a:tc>
                <a:tc>
                  <a:txBody>
                    <a:bodyPr/>
                    <a:lstStyle/>
                    <a:p>
                      <a:pPr algn="l" fontAlgn="b"/>
                      <a:endParaRPr lang="en-US" sz="2000" b="0" i="0" u="none" strike="noStrike">
                        <a:solidFill>
                          <a:schemeClr val="bg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337138240"/>
                  </a:ext>
                </a:extLst>
              </a:tr>
              <a:tr h="442512">
                <a:tc>
                  <a:txBody>
                    <a:bodyPr/>
                    <a:lstStyle/>
                    <a:p>
                      <a:pPr algn="ctr" fontAlgn="b"/>
                      <a:r>
                        <a:rPr lang="en-US" sz="2000" b="0" i="0" u="none" strike="noStrike">
                          <a:solidFill>
                            <a:schemeClr val="bg1"/>
                          </a:solidFill>
                          <a:effectLst/>
                          <a:latin typeface="Calibri" panose="020F0502020204030204" pitchFamily="34" charset="0"/>
                        </a:rPr>
                        <a:t>2016</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857</a:t>
                      </a:r>
                    </a:p>
                  </a:txBody>
                  <a:tcPr marL="7620" marR="7620" marT="7620" marB="0" anchor="b">
                    <a:lnL>
                      <a:noFill/>
                    </a:lnL>
                    <a:lnR>
                      <a:noFill/>
                    </a:lnR>
                    <a:lnT>
                      <a:noFill/>
                    </a:lnT>
                    <a:lnB>
                      <a:noFill/>
                    </a:lnB>
                  </a:tcPr>
                </a:tc>
                <a:tc>
                  <a:txBody>
                    <a:bodyPr/>
                    <a:lstStyle/>
                    <a:p>
                      <a:pPr algn="r" fontAlgn="b"/>
                      <a:r>
                        <a:rPr lang="en-US" sz="2000" b="0" i="0" u="none" strike="noStrike">
                          <a:solidFill>
                            <a:schemeClr val="bg1"/>
                          </a:solidFill>
                          <a:effectLst/>
                          <a:latin typeface="Calibri" panose="020F0502020204030204" pitchFamily="34" charset="0"/>
                        </a:rPr>
                        <a:t>0.47%</a:t>
                      </a:r>
                    </a:p>
                  </a:txBody>
                  <a:tcPr marL="7620" marR="7620" marT="7620" marB="0" anchor="b">
                    <a:lnL>
                      <a:noFill/>
                    </a:lnL>
                    <a:lnR>
                      <a:noFill/>
                    </a:lnR>
                    <a:lnT>
                      <a:noFill/>
                    </a:lnT>
                    <a:lnB>
                      <a:noFill/>
                    </a:lnB>
                  </a:tcPr>
                </a:tc>
                <a:extLst>
                  <a:ext uri="{0D108BD9-81ED-4DB2-BD59-A6C34878D82A}">
                    <a16:rowId xmlns:a16="http://schemas.microsoft.com/office/drawing/2014/main" val="645831594"/>
                  </a:ext>
                </a:extLst>
              </a:tr>
              <a:tr h="442512">
                <a:tc>
                  <a:txBody>
                    <a:bodyPr/>
                    <a:lstStyle/>
                    <a:p>
                      <a:pPr algn="ctr" fontAlgn="b"/>
                      <a:r>
                        <a:rPr lang="en-US" sz="2000" b="0" i="0" u="none" strike="noStrike">
                          <a:solidFill>
                            <a:schemeClr val="bg1"/>
                          </a:solidFill>
                          <a:effectLst/>
                          <a:latin typeface="Calibri" panose="020F0502020204030204" pitchFamily="34" charset="0"/>
                        </a:rPr>
                        <a:t>2017</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1046</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22.05%</a:t>
                      </a:r>
                    </a:p>
                  </a:txBody>
                  <a:tcPr marL="7620" marR="7620" marT="7620" marB="0" anchor="b">
                    <a:lnL>
                      <a:noFill/>
                    </a:lnL>
                    <a:lnR>
                      <a:noFill/>
                    </a:lnR>
                    <a:lnT>
                      <a:noFill/>
                    </a:lnT>
                    <a:lnB>
                      <a:noFill/>
                    </a:lnB>
                  </a:tcPr>
                </a:tc>
                <a:extLst>
                  <a:ext uri="{0D108BD9-81ED-4DB2-BD59-A6C34878D82A}">
                    <a16:rowId xmlns:a16="http://schemas.microsoft.com/office/drawing/2014/main" val="3433810957"/>
                  </a:ext>
                </a:extLst>
              </a:tr>
              <a:tr h="433506">
                <a:tc>
                  <a:txBody>
                    <a:bodyPr/>
                    <a:lstStyle/>
                    <a:p>
                      <a:pPr algn="ctr" fontAlgn="b"/>
                      <a:r>
                        <a:rPr lang="en-US" sz="2000" b="0" i="0" u="none" strike="noStrike">
                          <a:solidFill>
                            <a:schemeClr val="bg1"/>
                          </a:solidFill>
                          <a:effectLst/>
                          <a:latin typeface="Calibri" panose="020F0502020204030204" pitchFamily="34" charset="0"/>
                        </a:rPr>
                        <a:t>2018</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935</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-10.61%</a:t>
                      </a:r>
                    </a:p>
                  </a:txBody>
                  <a:tcPr marL="7620" marR="7620" marT="7620" marB="0" anchor="b">
                    <a:lnL>
                      <a:noFill/>
                    </a:lnL>
                    <a:lnR>
                      <a:noFill/>
                    </a:lnR>
                    <a:lnT>
                      <a:noFill/>
                    </a:lnT>
                    <a:lnB>
                      <a:noFill/>
                    </a:lnB>
                  </a:tcPr>
                </a:tc>
                <a:extLst>
                  <a:ext uri="{0D108BD9-81ED-4DB2-BD59-A6C34878D82A}">
                    <a16:rowId xmlns:a16="http://schemas.microsoft.com/office/drawing/2014/main" val="3382411111"/>
                  </a:ext>
                </a:extLst>
              </a:tr>
              <a:tr h="389744">
                <a:tc>
                  <a:txBody>
                    <a:bodyPr/>
                    <a:lstStyle/>
                    <a:p>
                      <a:pPr algn="ctr" fontAlgn="b"/>
                      <a:r>
                        <a:rPr lang="en-US" sz="2000" b="0" i="0" u="none" strike="noStrike">
                          <a:solidFill>
                            <a:schemeClr val="bg1"/>
                          </a:solidFill>
                          <a:effectLst/>
                          <a:latin typeface="Calibri" panose="020F0502020204030204" pitchFamily="34" charset="0"/>
                        </a:rPr>
                        <a:t>2019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862</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-7.81%</a:t>
                      </a:r>
                    </a:p>
                  </a:txBody>
                  <a:tcPr marL="7620" marR="7620" marT="7620" marB="0" anchor="b">
                    <a:lnL>
                      <a:noFill/>
                    </a:lnL>
                    <a:lnR>
                      <a:noFill/>
                    </a:lnR>
                    <a:lnT>
                      <a:noFill/>
                    </a:lnT>
                    <a:lnB>
                      <a:noFill/>
                    </a:lnB>
                  </a:tcPr>
                </a:tc>
                <a:extLst>
                  <a:ext uri="{0D108BD9-81ED-4DB2-BD59-A6C34878D82A}">
                    <a16:rowId xmlns:a16="http://schemas.microsoft.com/office/drawing/2014/main" val="3092572690"/>
                  </a:ext>
                </a:extLst>
              </a:tr>
              <a:tr h="442512">
                <a:tc>
                  <a:txBody>
                    <a:bodyPr/>
                    <a:lstStyle/>
                    <a:p>
                      <a:pPr algn="ctr" fontAlgn="b"/>
                      <a:r>
                        <a:rPr lang="en-US" sz="2000" b="0" i="0" u="none" strike="noStrike">
                          <a:solidFill>
                            <a:schemeClr val="bg1"/>
                          </a:solidFill>
                          <a:effectLst/>
                          <a:latin typeface="Calibri" panose="020F0502020204030204" pitchFamily="34" charset="0"/>
                        </a:rPr>
                        <a:t>2020</a:t>
                      </a:r>
                    </a:p>
                  </a:txBody>
                  <a:tcPr marL="7620" marR="7620" marT="7620" marB="0" anchor="b">
                    <a:lnL>
                      <a:noFill/>
                    </a:lnL>
                    <a:lnR>
                      <a:noFill/>
                    </a:lnR>
                    <a:lnT>
                      <a:noFill/>
                    </a:lnT>
                    <a:lnB>
                      <a:noFill/>
                    </a:lnB>
                  </a:tcPr>
                </a:tc>
                <a:tc>
                  <a:txBody>
                    <a:bodyPr/>
                    <a:lstStyle/>
                    <a:p>
                      <a:pPr algn="ctr" fontAlgn="b"/>
                      <a:r>
                        <a:rPr lang="en-US" sz="2000" b="0" i="0" u="none" strike="noStrike">
                          <a:solidFill>
                            <a:schemeClr val="bg1"/>
                          </a:solidFill>
                          <a:effectLst/>
                          <a:latin typeface="Calibri" panose="020F0502020204030204" pitchFamily="34" charset="0"/>
                        </a:rPr>
                        <a:t>902</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4.64%</a:t>
                      </a:r>
                    </a:p>
                  </a:txBody>
                  <a:tcPr marL="7620" marR="7620" marT="7620" marB="0" anchor="b">
                    <a:lnL>
                      <a:noFill/>
                    </a:lnL>
                    <a:lnR>
                      <a:noFill/>
                    </a:lnR>
                    <a:lnT>
                      <a:noFill/>
                    </a:lnT>
                    <a:lnB>
                      <a:noFill/>
                    </a:lnB>
                  </a:tcPr>
                </a:tc>
                <a:extLst>
                  <a:ext uri="{0D108BD9-81ED-4DB2-BD59-A6C34878D82A}">
                    <a16:rowId xmlns:a16="http://schemas.microsoft.com/office/drawing/2014/main" val="603175894"/>
                  </a:ext>
                </a:extLst>
              </a:tr>
              <a:tr h="442512">
                <a:tc>
                  <a:txBody>
                    <a:bodyPr/>
                    <a:lstStyle/>
                    <a:p>
                      <a:pPr algn="ctr" fontAlgn="b"/>
                      <a:r>
                        <a:rPr lang="en-US" sz="2000" b="0" i="0" u="none" strike="noStrike">
                          <a:solidFill>
                            <a:schemeClr val="bg1"/>
                          </a:solidFill>
                          <a:effectLst/>
                          <a:latin typeface="Calibri" panose="020F0502020204030204" pitchFamily="34" charset="0"/>
                        </a:rPr>
                        <a:t>2021</a:t>
                      </a:r>
                    </a:p>
                  </a:txBody>
                  <a:tcPr marL="7620" marR="7620" marT="7620" marB="0" anchor="b">
                    <a:lnL>
                      <a:noFill/>
                    </a:lnL>
                    <a:lnR>
                      <a:noFill/>
                    </a:lnR>
                    <a:lnT>
                      <a:noFill/>
                    </a:lnT>
                    <a:lnB>
                      <a:noFill/>
                    </a:lnB>
                  </a:tcPr>
                </a:tc>
                <a:tc>
                  <a:txBody>
                    <a:bodyPr/>
                    <a:lstStyle/>
                    <a:p>
                      <a:pPr algn="ctr" fontAlgn="b"/>
                      <a:r>
                        <a:rPr lang="en-US" sz="2000" b="0" i="0" u="none" strike="noStrike">
                          <a:solidFill>
                            <a:schemeClr val="bg1"/>
                          </a:solidFill>
                          <a:effectLst/>
                          <a:latin typeface="Calibri" panose="020F0502020204030204" pitchFamily="34" charset="0"/>
                        </a:rPr>
                        <a:t>1061</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17.63%</a:t>
                      </a:r>
                    </a:p>
                  </a:txBody>
                  <a:tcPr marL="7620" marR="7620" marT="7620" marB="0" anchor="b">
                    <a:lnL>
                      <a:noFill/>
                    </a:lnL>
                    <a:lnR>
                      <a:noFill/>
                    </a:lnR>
                    <a:lnT>
                      <a:noFill/>
                    </a:lnT>
                    <a:lnB>
                      <a:noFill/>
                    </a:lnB>
                  </a:tcPr>
                </a:tc>
                <a:extLst>
                  <a:ext uri="{0D108BD9-81ED-4DB2-BD59-A6C34878D82A}">
                    <a16:rowId xmlns:a16="http://schemas.microsoft.com/office/drawing/2014/main" val="2924213265"/>
                  </a:ext>
                </a:extLst>
              </a:tr>
              <a:tr h="495840">
                <a:tc>
                  <a:txBody>
                    <a:bodyPr/>
                    <a:lstStyle/>
                    <a:p>
                      <a:pPr algn="ctr" fontAlgn="b"/>
                      <a:r>
                        <a:rPr lang="en-US" sz="2000" b="0" i="0" u="none" strike="noStrike">
                          <a:solidFill>
                            <a:schemeClr val="bg1"/>
                          </a:solidFill>
                          <a:effectLst/>
                          <a:latin typeface="Calibri" panose="020F0502020204030204" pitchFamily="34" charset="0"/>
                        </a:rPr>
                        <a:t>2022</a:t>
                      </a:r>
                    </a:p>
                  </a:txBody>
                  <a:tcPr marL="7620" marR="7620" marT="7620" marB="0" anchor="b">
                    <a:lnL>
                      <a:noFill/>
                    </a:lnL>
                    <a:lnR>
                      <a:noFill/>
                    </a:lnR>
                    <a:lnT>
                      <a:noFill/>
                    </a:lnT>
                    <a:lnB>
                      <a:noFill/>
                    </a:lnB>
                  </a:tcPr>
                </a:tc>
                <a:tc>
                  <a:txBody>
                    <a:bodyPr/>
                    <a:lstStyle/>
                    <a:p>
                      <a:pPr algn="ctr" fontAlgn="b"/>
                      <a:r>
                        <a:rPr lang="en-US" sz="2000" b="0" i="0" u="none" strike="noStrike">
                          <a:solidFill>
                            <a:schemeClr val="bg1"/>
                          </a:solidFill>
                          <a:effectLst/>
                          <a:latin typeface="Calibri" panose="020F0502020204030204" pitchFamily="34" charset="0"/>
                        </a:rPr>
                        <a:t>862</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-18.76%</a:t>
                      </a:r>
                    </a:p>
                  </a:txBody>
                  <a:tcPr marL="7620" marR="7620" marT="7620" marB="0" anchor="b">
                    <a:lnL>
                      <a:noFill/>
                    </a:lnL>
                    <a:lnR>
                      <a:noFill/>
                    </a:lnR>
                    <a:lnT>
                      <a:noFill/>
                    </a:lnT>
                    <a:lnB>
                      <a:noFill/>
                    </a:lnB>
                  </a:tcPr>
                </a:tc>
                <a:extLst>
                  <a:ext uri="{0D108BD9-81ED-4DB2-BD59-A6C34878D82A}">
                    <a16:rowId xmlns:a16="http://schemas.microsoft.com/office/drawing/2014/main" val="256133831"/>
                  </a:ext>
                </a:extLst>
              </a:tr>
              <a:tr h="661036">
                <a:tc>
                  <a:txBody>
                    <a:bodyPr/>
                    <a:lstStyle/>
                    <a:p>
                      <a:pPr algn="ctr" fontAlgn="b"/>
                      <a:r>
                        <a:rPr lang="en-US" sz="2000" b="0" i="0" u="none" strike="noStrike">
                          <a:solidFill>
                            <a:schemeClr val="bg1"/>
                          </a:solidFill>
                          <a:effectLst/>
                          <a:latin typeface="Calibri" panose="020F0502020204030204" pitchFamily="34" charset="0"/>
                        </a:rPr>
                        <a:t>2023</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710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-17.63%</a:t>
                      </a:r>
                    </a:p>
                  </a:txBody>
                  <a:tcPr marL="7620" marR="7620" marT="7620" marB="0" anchor="b">
                    <a:lnL>
                      <a:noFill/>
                    </a:lnL>
                    <a:lnR>
                      <a:noFill/>
                    </a:lnR>
                    <a:lnT>
                      <a:noFill/>
                    </a:lnT>
                    <a:lnB>
                      <a:noFill/>
                    </a:lnB>
                  </a:tcPr>
                </a:tc>
                <a:extLst>
                  <a:ext uri="{0D108BD9-81ED-4DB2-BD59-A6C34878D82A}">
                    <a16:rowId xmlns:a16="http://schemas.microsoft.com/office/drawing/2014/main" val="797362068"/>
                  </a:ext>
                </a:extLst>
              </a:tr>
            </a:tbl>
          </a:graphicData>
        </a:graphic>
      </p:graphicFrame>
      <p:graphicFrame>
        <p:nvGraphicFramePr>
          <p:cNvPr id="6" name="Chart 5">
            <a:extLst>
              <a:ext uri="{FF2B5EF4-FFF2-40B4-BE49-F238E27FC236}">
                <a16:creationId xmlns:a16="http://schemas.microsoft.com/office/drawing/2014/main" id="{49454E55-294B-4862-89F2-9FF6493F3AB4}"/>
              </a:ext>
            </a:extLst>
          </p:cNvPr>
          <p:cNvGraphicFramePr>
            <a:graphicFrameLocks/>
          </p:cNvGraphicFramePr>
          <p:nvPr>
            <p:extLst>
              <p:ext uri="{D42A27DB-BD31-4B8C-83A1-F6EECF244321}">
                <p14:modId xmlns:p14="http://schemas.microsoft.com/office/powerpoint/2010/main" val="2809891183"/>
              </p:ext>
            </p:extLst>
          </p:nvPr>
        </p:nvGraphicFramePr>
        <p:xfrm>
          <a:off x="4631961" y="599605"/>
          <a:ext cx="7271311" cy="586115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29B50B-E519-4DF7-A43B-4CE6795D42F8}"/>
              </a:ext>
            </a:extLst>
          </p:cNvPr>
          <p:cNvGraphicFramePr>
            <a:graphicFrameLocks noGrp="1"/>
          </p:cNvGraphicFramePr>
          <p:nvPr>
            <p:extLst>
              <p:ext uri="{D42A27DB-BD31-4B8C-83A1-F6EECF244321}">
                <p14:modId xmlns:p14="http://schemas.microsoft.com/office/powerpoint/2010/main" val="413571251"/>
              </p:ext>
            </p:extLst>
          </p:nvPr>
        </p:nvGraphicFramePr>
        <p:xfrm>
          <a:off x="0" y="329767"/>
          <a:ext cx="4676932" cy="5980723"/>
        </p:xfrm>
        <a:graphic>
          <a:graphicData uri="http://schemas.openxmlformats.org/drawingml/2006/table">
            <a:tbl>
              <a:tblPr/>
              <a:tblGrid>
                <a:gridCol w="997745">
                  <a:extLst>
                    <a:ext uri="{9D8B030D-6E8A-4147-A177-3AD203B41FA5}">
                      <a16:colId xmlns:a16="http://schemas.microsoft.com/office/drawing/2014/main" val="1948351466"/>
                    </a:ext>
                  </a:extLst>
                </a:gridCol>
                <a:gridCol w="2681442">
                  <a:extLst>
                    <a:ext uri="{9D8B030D-6E8A-4147-A177-3AD203B41FA5}">
                      <a16:colId xmlns:a16="http://schemas.microsoft.com/office/drawing/2014/main" val="1020803012"/>
                    </a:ext>
                  </a:extLst>
                </a:gridCol>
                <a:gridCol w="997745">
                  <a:extLst>
                    <a:ext uri="{9D8B030D-6E8A-4147-A177-3AD203B41FA5}">
                      <a16:colId xmlns:a16="http://schemas.microsoft.com/office/drawing/2014/main" val="1258788367"/>
                    </a:ext>
                  </a:extLst>
                </a:gridCol>
              </a:tblGrid>
              <a:tr h="442744">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Livingston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3075667578"/>
                  </a:ext>
                </a:extLst>
              </a:tr>
              <a:tr h="874691">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New Single Family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000" b="1" i="0" u="none" strike="noStrike" dirty="0">
                          <a:solidFill>
                            <a:schemeClr val="bg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822887237"/>
                  </a:ext>
                </a:extLst>
              </a:tr>
              <a:tr h="442744">
                <a:tc>
                  <a:txBody>
                    <a:bodyPr/>
                    <a:lstStyle/>
                    <a:p>
                      <a:pPr algn="ctr" fontAlgn="b"/>
                      <a:endParaRPr lang="en-US" sz="2000" b="1" i="0" u="none" strike="noStrike">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2569271360"/>
                  </a:ext>
                </a:extLst>
              </a:tr>
              <a:tr h="442744">
                <a:tc>
                  <a:txBody>
                    <a:bodyPr/>
                    <a:lstStyle/>
                    <a:p>
                      <a:pPr algn="r" fontAlgn="b"/>
                      <a:r>
                        <a:rPr lang="en-US" sz="2000" b="0" i="0" u="none" strike="noStrike" dirty="0">
                          <a:solidFill>
                            <a:schemeClr val="bg1"/>
                          </a:solidFill>
                          <a:effectLst/>
                          <a:latin typeface="Calibri" panose="020F0502020204030204" pitchFamily="34" charset="0"/>
                        </a:rPr>
                        <a:t>2015</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747</a:t>
                      </a:r>
                    </a:p>
                  </a:txBody>
                  <a:tcPr marL="7620" marR="7620" marT="7620" marB="0" anchor="b">
                    <a:lnL>
                      <a:noFill/>
                    </a:lnL>
                    <a:lnR>
                      <a:noFill/>
                    </a:lnR>
                    <a:lnT>
                      <a:noFill/>
                    </a:lnT>
                    <a:lnB>
                      <a:noFill/>
                    </a:lnB>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380481663"/>
                  </a:ext>
                </a:extLst>
              </a:tr>
              <a:tr h="557854">
                <a:tc>
                  <a:txBody>
                    <a:bodyPr/>
                    <a:lstStyle/>
                    <a:p>
                      <a:pPr algn="r" fontAlgn="b"/>
                      <a:r>
                        <a:rPr lang="en-US" sz="2000" b="0" i="0" u="none" strike="noStrike">
                          <a:solidFill>
                            <a:schemeClr val="bg1"/>
                          </a:solidFill>
                          <a:effectLst/>
                          <a:latin typeface="Calibri" panose="020F0502020204030204" pitchFamily="34" charset="0"/>
                        </a:rPr>
                        <a:t>2016</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729</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2.41%</a:t>
                      </a:r>
                    </a:p>
                  </a:txBody>
                  <a:tcPr marL="7620" marR="7620" marT="7620" marB="0" anchor="b">
                    <a:lnL>
                      <a:noFill/>
                    </a:lnL>
                    <a:lnR>
                      <a:noFill/>
                    </a:lnR>
                    <a:lnT>
                      <a:noFill/>
                    </a:lnT>
                    <a:lnB>
                      <a:noFill/>
                    </a:lnB>
                  </a:tcPr>
                </a:tc>
                <a:extLst>
                  <a:ext uri="{0D108BD9-81ED-4DB2-BD59-A6C34878D82A}">
                    <a16:rowId xmlns:a16="http://schemas.microsoft.com/office/drawing/2014/main" val="1006744726"/>
                  </a:ext>
                </a:extLst>
              </a:tr>
              <a:tr h="516213">
                <a:tc>
                  <a:txBody>
                    <a:bodyPr/>
                    <a:lstStyle/>
                    <a:p>
                      <a:pPr algn="r" fontAlgn="b"/>
                      <a:r>
                        <a:rPr lang="en-US" sz="2000" b="0" i="0" u="none" strike="noStrike">
                          <a:solidFill>
                            <a:schemeClr val="bg1"/>
                          </a:solidFill>
                          <a:effectLst/>
                          <a:latin typeface="Calibri" panose="020F0502020204030204" pitchFamily="34" charset="0"/>
                        </a:rPr>
                        <a:t>2017</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821</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-12.62%</a:t>
                      </a:r>
                    </a:p>
                  </a:txBody>
                  <a:tcPr marL="7620" marR="7620" marT="7620" marB="0" anchor="b">
                    <a:lnL>
                      <a:noFill/>
                    </a:lnL>
                    <a:lnR>
                      <a:noFill/>
                    </a:lnR>
                    <a:lnT>
                      <a:noFill/>
                    </a:lnT>
                    <a:lnB>
                      <a:noFill/>
                    </a:lnB>
                  </a:tcPr>
                </a:tc>
                <a:extLst>
                  <a:ext uri="{0D108BD9-81ED-4DB2-BD59-A6C34878D82A}">
                    <a16:rowId xmlns:a16="http://schemas.microsoft.com/office/drawing/2014/main" val="3087595199"/>
                  </a:ext>
                </a:extLst>
              </a:tr>
              <a:tr h="428069">
                <a:tc>
                  <a:txBody>
                    <a:bodyPr/>
                    <a:lstStyle/>
                    <a:p>
                      <a:pPr algn="r" fontAlgn="b"/>
                      <a:r>
                        <a:rPr lang="en-US" sz="2000" b="0" i="0" u="none" strike="noStrike">
                          <a:solidFill>
                            <a:schemeClr val="bg1"/>
                          </a:solidFill>
                          <a:effectLst/>
                          <a:latin typeface="Calibri" panose="020F0502020204030204" pitchFamily="34" charset="0"/>
                        </a:rPr>
                        <a:t>2018</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799</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2.68%</a:t>
                      </a:r>
                    </a:p>
                  </a:txBody>
                  <a:tcPr marL="7620" marR="7620" marT="7620" marB="0" anchor="b">
                    <a:lnL>
                      <a:noFill/>
                    </a:lnL>
                    <a:lnR>
                      <a:noFill/>
                    </a:lnR>
                    <a:lnT>
                      <a:noFill/>
                    </a:lnT>
                    <a:lnB>
                      <a:noFill/>
                    </a:lnB>
                  </a:tcPr>
                </a:tc>
                <a:extLst>
                  <a:ext uri="{0D108BD9-81ED-4DB2-BD59-A6C34878D82A}">
                    <a16:rowId xmlns:a16="http://schemas.microsoft.com/office/drawing/2014/main" val="771142316"/>
                  </a:ext>
                </a:extLst>
              </a:tr>
              <a:tr h="501332">
                <a:tc>
                  <a:txBody>
                    <a:bodyPr/>
                    <a:lstStyle/>
                    <a:p>
                      <a:pPr algn="r" fontAlgn="b"/>
                      <a:r>
                        <a:rPr lang="en-US" sz="2000" b="0" i="0" u="none" strike="noStrike">
                          <a:solidFill>
                            <a:schemeClr val="bg1"/>
                          </a:solidFill>
                          <a:effectLst/>
                          <a:latin typeface="Calibri" panose="020F0502020204030204" pitchFamily="34" charset="0"/>
                        </a:rPr>
                        <a:t>2019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920</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-15.14%</a:t>
                      </a:r>
                    </a:p>
                  </a:txBody>
                  <a:tcPr marL="7620" marR="7620" marT="7620" marB="0" anchor="b">
                    <a:lnL>
                      <a:noFill/>
                    </a:lnL>
                    <a:lnR>
                      <a:noFill/>
                    </a:lnR>
                    <a:lnT>
                      <a:noFill/>
                    </a:lnT>
                    <a:lnB>
                      <a:noFill/>
                    </a:lnB>
                  </a:tcPr>
                </a:tc>
                <a:extLst>
                  <a:ext uri="{0D108BD9-81ED-4DB2-BD59-A6C34878D82A}">
                    <a16:rowId xmlns:a16="http://schemas.microsoft.com/office/drawing/2014/main" val="2068564953"/>
                  </a:ext>
                </a:extLst>
              </a:tr>
              <a:tr h="442744">
                <a:tc>
                  <a:txBody>
                    <a:bodyPr/>
                    <a:lstStyle/>
                    <a:p>
                      <a:pPr algn="r" fontAlgn="b"/>
                      <a:r>
                        <a:rPr lang="en-US" sz="2000" b="0" i="0" u="none" strike="noStrike">
                          <a:solidFill>
                            <a:schemeClr val="bg1"/>
                          </a:solidFill>
                          <a:effectLst/>
                          <a:latin typeface="Calibri" panose="020F0502020204030204" pitchFamily="34" charset="0"/>
                        </a:rPr>
                        <a:t>2020</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933</a:t>
                      </a:r>
                    </a:p>
                  </a:txBody>
                  <a:tcPr marL="7620" marR="7620" marT="7620" marB="0" anchor="b">
                    <a:lnL>
                      <a:noFill/>
                    </a:lnL>
                    <a:lnR>
                      <a:noFill/>
                    </a:lnR>
                    <a:lnT>
                      <a:noFill/>
                    </a:lnT>
                    <a:lnB>
                      <a:noFill/>
                    </a:lnB>
                  </a:tcPr>
                </a:tc>
                <a:tc>
                  <a:txBody>
                    <a:bodyPr/>
                    <a:lstStyle/>
                    <a:p>
                      <a:pPr algn="r" fontAlgn="b"/>
                      <a:r>
                        <a:rPr lang="en-US" sz="2000" b="0" i="0" u="none" strike="noStrike" dirty="0">
                          <a:solidFill>
                            <a:schemeClr val="bg1"/>
                          </a:solidFill>
                          <a:effectLst/>
                          <a:latin typeface="Calibri" panose="020F0502020204030204" pitchFamily="34" charset="0"/>
                        </a:rPr>
                        <a:t>-1.41%</a:t>
                      </a:r>
                    </a:p>
                  </a:txBody>
                  <a:tcPr marL="7620" marR="7620" marT="7620" marB="0" anchor="b">
                    <a:lnL>
                      <a:noFill/>
                    </a:lnL>
                    <a:lnR>
                      <a:noFill/>
                    </a:lnR>
                    <a:lnT>
                      <a:noFill/>
                    </a:lnT>
                    <a:lnB>
                      <a:noFill/>
                    </a:lnB>
                  </a:tcPr>
                </a:tc>
                <a:extLst>
                  <a:ext uri="{0D108BD9-81ED-4DB2-BD59-A6C34878D82A}">
                    <a16:rowId xmlns:a16="http://schemas.microsoft.com/office/drawing/2014/main" val="2832957053"/>
                  </a:ext>
                </a:extLst>
              </a:tr>
              <a:tr h="479412">
                <a:tc>
                  <a:txBody>
                    <a:bodyPr/>
                    <a:lstStyle/>
                    <a:p>
                      <a:pPr algn="r" fontAlgn="b"/>
                      <a:r>
                        <a:rPr lang="en-US" sz="2000" b="0" i="0" u="none" strike="noStrike">
                          <a:solidFill>
                            <a:schemeClr val="bg1"/>
                          </a:solidFill>
                          <a:effectLst/>
                          <a:latin typeface="Calibri" panose="020F0502020204030204" pitchFamily="34" charset="0"/>
                        </a:rPr>
                        <a:t>2021</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1239</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32.80%</a:t>
                      </a:r>
                    </a:p>
                  </a:txBody>
                  <a:tcPr marL="7620" marR="7620" marT="7620" marB="0" anchor="b">
                    <a:lnL>
                      <a:noFill/>
                    </a:lnL>
                    <a:lnR>
                      <a:noFill/>
                    </a:lnR>
                    <a:lnT>
                      <a:noFill/>
                    </a:lnT>
                    <a:lnB>
                      <a:noFill/>
                    </a:lnB>
                  </a:tcPr>
                </a:tc>
                <a:extLst>
                  <a:ext uri="{0D108BD9-81ED-4DB2-BD59-A6C34878D82A}">
                    <a16:rowId xmlns:a16="http://schemas.microsoft.com/office/drawing/2014/main" val="3560999342"/>
                  </a:ext>
                </a:extLst>
              </a:tr>
              <a:tr h="442744">
                <a:tc>
                  <a:txBody>
                    <a:bodyPr/>
                    <a:lstStyle/>
                    <a:p>
                      <a:pPr algn="r" fontAlgn="b"/>
                      <a:r>
                        <a:rPr lang="en-US" sz="2000" b="0" i="0" u="none" strike="noStrike">
                          <a:solidFill>
                            <a:schemeClr val="bg1"/>
                          </a:solidFill>
                          <a:effectLst/>
                          <a:latin typeface="Calibri" panose="020F0502020204030204" pitchFamily="34" charset="0"/>
                        </a:rPr>
                        <a:t>2022</a:t>
                      </a:r>
                    </a:p>
                  </a:txBody>
                  <a:tcPr marL="7620" marR="7620" marT="7620" marB="0" anchor="b">
                    <a:lnL>
                      <a:noFill/>
                    </a:lnL>
                    <a:lnR>
                      <a:noFill/>
                    </a:lnR>
                    <a:lnT>
                      <a:noFill/>
                    </a:lnT>
                    <a:lnB>
                      <a:noFill/>
                    </a:lnB>
                  </a:tcPr>
                </a:tc>
                <a:tc>
                  <a:txBody>
                    <a:bodyPr/>
                    <a:lstStyle/>
                    <a:p>
                      <a:pPr algn="ctr" fontAlgn="b"/>
                      <a:r>
                        <a:rPr lang="en-US" sz="2000" b="0" i="0" u="none" strike="noStrike">
                          <a:solidFill>
                            <a:schemeClr val="bg1"/>
                          </a:solidFill>
                          <a:effectLst/>
                          <a:latin typeface="Calibri" panose="020F0502020204030204" pitchFamily="34" charset="0"/>
                        </a:rPr>
                        <a:t>856</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-30.91%</a:t>
                      </a:r>
                    </a:p>
                  </a:txBody>
                  <a:tcPr marL="7620" marR="7620" marT="7620" marB="0" anchor="b">
                    <a:lnL>
                      <a:noFill/>
                    </a:lnL>
                    <a:lnR>
                      <a:noFill/>
                    </a:lnR>
                    <a:lnT>
                      <a:noFill/>
                    </a:lnT>
                    <a:lnB>
                      <a:noFill/>
                    </a:lnB>
                  </a:tcPr>
                </a:tc>
                <a:extLst>
                  <a:ext uri="{0D108BD9-81ED-4DB2-BD59-A6C34878D82A}">
                    <a16:rowId xmlns:a16="http://schemas.microsoft.com/office/drawing/2014/main" val="2853858049"/>
                  </a:ext>
                </a:extLst>
              </a:tr>
              <a:tr h="409432">
                <a:tc>
                  <a:txBody>
                    <a:bodyPr/>
                    <a:lstStyle/>
                    <a:p>
                      <a:pPr algn="r" fontAlgn="b"/>
                      <a:r>
                        <a:rPr lang="en-US" sz="2000" b="0" i="0" u="none" strike="noStrike">
                          <a:solidFill>
                            <a:schemeClr val="bg1"/>
                          </a:solidFill>
                          <a:effectLst/>
                          <a:latin typeface="Calibri" panose="020F0502020204030204" pitchFamily="34" charset="0"/>
                        </a:rPr>
                        <a:t>2023</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808</a:t>
                      </a:r>
                    </a:p>
                  </a:txBody>
                  <a:tcPr marL="7620" marR="7620" marT="7620" marB="0" anchor="b">
                    <a:lnL>
                      <a:noFill/>
                    </a:lnL>
                    <a:lnR>
                      <a:noFill/>
                    </a:lnR>
                    <a:lnT>
                      <a:noFill/>
                    </a:lnT>
                    <a:lnB>
                      <a:noFill/>
                    </a:lnB>
                  </a:tcPr>
                </a:tc>
                <a:tc>
                  <a:txBody>
                    <a:bodyPr/>
                    <a:lstStyle/>
                    <a:p>
                      <a:pPr algn="ctr" fontAlgn="b"/>
                      <a:r>
                        <a:rPr lang="en-US" sz="2000" b="0" i="0" u="none" strike="noStrike" dirty="0">
                          <a:solidFill>
                            <a:schemeClr val="bg1"/>
                          </a:solidFill>
                          <a:effectLst/>
                          <a:latin typeface="Calibri" panose="020F0502020204030204" pitchFamily="34" charset="0"/>
                        </a:rPr>
                        <a:t>-5.61%</a:t>
                      </a:r>
                    </a:p>
                  </a:txBody>
                  <a:tcPr marL="7620" marR="7620" marT="7620" marB="0" anchor="b">
                    <a:lnL>
                      <a:noFill/>
                    </a:lnL>
                    <a:lnR>
                      <a:noFill/>
                    </a:lnR>
                    <a:lnT>
                      <a:noFill/>
                    </a:lnT>
                    <a:lnB>
                      <a:noFill/>
                    </a:lnB>
                  </a:tcPr>
                </a:tc>
                <a:extLst>
                  <a:ext uri="{0D108BD9-81ED-4DB2-BD59-A6C34878D82A}">
                    <a16:rowId xmlns:a16="http://schemas.microsoft.com/office/drawing/2014/main" val="3619608839"/>
                  </a:ext>
                </a:extLst>
              </a:tr>
            </a:tbl>
          </a:graphicData>
        </a:graphic>
      </p:graphicFrame>
      <p:graphicFrame>
        <p:nvGraphicFramePr>
          <p:cNvPr id="5" name="Chart 4">
            <a:extLst>
              <a:ext uri="{FF2B5EF4-FFF2-40B4-BE49-F238E27FC236}">
                <a16:creationId xmlns:a16="http://schemas.microsoft.com/office/drawing/2014/main" id="{8E233DAA-A1E7-45AD-A6EB-1460AF760A9E}"/>
              </a:ext>
            </a:extLst>
          </p:cNvPr>
          <p:cNvGraphicFramePr>
            <a:graphicFrameLocks/>
          </p:cNvGraphicFramePr>
          <p:nvPr>
            <p:extLst>
              <p:ext uri="{D42A27DB-BD31-4B8C-83A1-F6EECF244321}">
                <p14:modId xmlns:p14="http://schemas.microsoft.com/office/powerpoint/2010/main" val="3432517347"/>
              </p:ext>
            </p:extLst>
          </p:nvPr>
        </p:nvGraphicFramePr>
        <p:xfrm>
          <a:off x="5081666" y="495027"/>
          <a:ext cx="6745573" cy="598072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5F1A4EE-4FD8-4336-857E-83A687654699}"/>
              </a:ext>
            </a:extLst>
          </p:cNvPr>
          <p:cNvGraphicFramePr>
            <a:graphicFrameLocks noGrp="1"/>
          </p:cNvGraphicFramePr>
          <p:nvPr>
            <p:extLst>
              <p:ext uri="{D42A27DB-BD31-4B8C-83A1-F6EECF244321}">
                <p14:modId xmlns:p14="http://schemas.microsoft.com/office/powerpoint/2010/main" val="2674672293"/>
              </p:ext>
            </p:extLst>
          </p:nvPr>
        </p:nvGraphicFramePr>
        <p:xfrm>
          <a:off x="344774" y="149901"/>
          <a:ext cx="11137692" cy="6438900"/>
        </p:xfrm>
        <a:graphic>
          <a:graphicData uri="http://schemas.openxmlformats.org/drawingml/2006/table">
            <a:tbl>
              <a:tblPr/>
              <a:tblGrid>
                <a:gridCol w="4018126">
                  <a:extLst>
                    <a:ext uri="{9D8B030D-6E8A-4147-A177-3AD203B41FA5}">
                      <a16:colId xmlns:a16="http://schemas.microsoft.com/office/drawing/2014/main" val="2036966827"/>
                    </a:ext>
                  </a:extLst>
                </a:gridCol>
                <a:gridCol w="3506936">
                  <a:extLst>
                    <a:ext uri="{9D8B030D-6E8A-4147-A177-3AD203B41FA5}">
                      <a16:colId xmlns:a16="http://schemas.microsoft.com/office/drawing/2014/main" val="1340089533"/>
                    </a:ext>
                  </a:extLst>
                </a:gridCol>
                <a:gridCol w="3612630">
                  <a:extLst>
                    <a:ext uri="{9D8B030D-6E8A-4147-A177-3AD203B41FA5}">
                      <a16:colId xmlns:a16="http://schemas.microsoft.com/office/drawing/2014/main" val="151934459"/>
                    </a:ext>
                  </a:extLst>
                </a:gridCol>
              </a:tblGrid>
              <a:tr h="470761">
                <a:tc>
                  <a:txBody>
                    <a:bodyPr/>
                    <a:lstStyle/>
                    <a:p>
                      <a:pPr algn="ctr" fontAlgn="b"/>
                      <a:endParaRPr lang="en-US" sz="32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ctr" fontAlgn="b"/>
                      <a:r>
                        <a:rPr lang="en-US" sz="3200" b="1" i="0" u="none" strike="noStrike" dirty="0">
                          <a:solidFill>
                            <a:schemeClr val="tx1"/>
                          </a:solidFill>
                          <a:effectLst/>
                          <a:latin typeface="Calibri" panose="020F0502020204030204" pitchFamily="34" charset="0"/>
                        </a:rPr>
                        <a:t>Number of</a:t>
                      </a:r>
                    </a:p>
                  </a:txBody>
                  <a:tcPr marL="7620" marR="7620" marT="7620" marB="0" anchor="b">
                    <a:lnL>
                      <a:noFill/>
                    </a:lnL>
                    <a:lnR>
                      <a:noFill/>
                    </a:lnR>
                    <a:lnT>
                      <a:noFill/>
                    </a:lnT>
                    <a:lnB>
                      <a:noFill/>
                    </a:lnB>
                  </a:tcPr>
                </a:tc>
                <a:tc>
                  <a:txBody>
                    <a:bodyPr/>
                    <a:lstStyle/>
                    <a:p>
                      <a:pPr algn="ctr" fontAlgn="b"/>
                      <a:r>
                        <a:rPr lang="en-US" sz="3200" b="1" i="0" u="none" strike="noStrike" dirty="0">
                          <a:solidFill>
                            <a:schemeClr val="tx1"/>
                          </a:solidFill>
                          <a:effectLst/>
                          <a:latin typeface="Calibri" panose="020F0502020204030204" pitchFamily="34" charset="0"/>
                        </a:rPr>
                        <a:t>Unemployment </a:t>
                      </a:r>
                    </a:p>
                  </a:txBody>
                  <a:tcPr marL="7620" marR="7620" marT="7620" marB="0" anchor="b">
                    <a:lnL>
                      <a:noFill/>
                    </a:lnL>
                    <a:lnR>
                      <a:noFill/>
                    </a:lnR>
                    <a:lnT>
                      <a:noFill/>
                    </a:lnT>
                    <a:lnB>
                      <a:noFill/>
                    </a:lnB>
                  </a:tcPr>
                </a:tc>
                <a:extLst>
                  <a:ext uri="{0D108BD9-81ED-4DB2-BD59-A6C34878D82A}">
                    <a16:rowId xmlns:a16="http://schemas.microsoft.com/office/drawing/2014/main" val="3406903289"/>
                  </a:ext>
                </a:extLst>
              </a:tr>
              <a:tr h="470761">
                <a:tc>
                  <a:txBody>
                    <a:bodyPr/>
                    <a:lstStyle/>
                    <a:p>
                      <a:pPr algn="ctr" fontAlgn="b"/>
                      <a:r>
                        <a:rPr lang="en-US" sz="3200" b="1" i="0" u="none" strike="noStrike" dirty="0">
                          <a:solidFill>
                            <a:schemeClr val="tx1"/>
                          </a:solidFill>
                          <a:effectLst/>
                          <a:latin typeface="Calibri" panose="020F0502020204030204" pitchFamily="34" charset="0"/>
                        </a:rPr>
                        <a:t>Year</a:t>
                      </a:r>
                    </a:p>
                  </a:txBody>
                  <a:tcPr marL="7620" marR="7620" marT="7620" marB="0" anchor="b">
                    <a:lnL>
                      <a:noFill/>
                    </a:lnL>
                    <a:lnR>
                      <a:noFill/>
                    </a:lnR>
                    <a:lnT>
                      <a:noFill/>
                    </a:lnT>
                    <a:lnB>
                      <a:noFill/>
                    </a:lnB>
                  </a:tcPr>
                </a:tc>
                <a:tc>
                  <a:txBody>
                    <a:bodyPr/>
                    <a:lstStyle/>
                    <a:p>
                      <a:pPr algn="ctr" fontAlgn="b"/>
                      <a:r>
                        <a:rPr lang="en-US" sz="3200" b="1" i="0" u="none" strike="noStrike" dirty="0">
                          <a:solidFill>
                            <a:schemeClr val="tx1"/>
                          </a:solidFill>
                          <a:effectLst/>
                          <a:latin typeface="Calibri" panose="020F0502020204030204" pitchFamily="34" charset="0"/>
                        </a:rPr>
                        <a:t>Permits </a:t>
                      </a:r>
                    </a:p>
                  </a:txBody>
                  <a:tcPr marL="7620" marR="7620" marT="7620" marB="0" anchor="b">
                    <a:lnL>
                      <a:noFill/>
                    </a:lnL>
                    <a:lnR>
                      <a:noFill/>
                    </a:lnR>
                    <a:lnT>
                      <a:noFill/>
                    </a:lnT>
                    <a:lnB>
                      <a:noFill/>
                    </a:lnB>
                  </a:tcPr>
                </a:tc>
                <a:tc>
                  <a:txBody>
                    <a:bodyPr/>
                    <a:lstStyle/>
                    <a:p>
                      <a:pPr algn="ctr" fontAlgn="b"/>
                      <a:r>
                        <a:rPr lang="en-US" sz="3200" b="1" i="0" u="none" strike="noStrike" dirty="0">
                          <a:solidFill>
                            <a:schemeClr val="tx1"/>
                          </a:solidFill>
                          <a:effectLst/>
                          <a:latin typeface="Calibri" panose="020F0502020204030204" pitchFamily="34" charset="0"/>
                        </a:rPr>
                        <a:t>Rate As Percent</a:t>
                      </a:r>
                    </a:p>
                  </a:txBody>
                  <a:tcPr marL="7620" marR="7620" marT="7620" marB="0" anchor="b">
                    <a:lnL>
                      <a:noFill/>
                    </a:lnL>
                    <a:lnR>
                      <a:noFill/>
                    </a:lnR>
                    <a:lnT>
                      <a:noFill/>
                    </a:lnT>
                    <a:lnB>
                      <a:noFill/>
                    </a:lnB>
                  </a:tcPr>
                </a:tc>
                <a:extLst>
                  <a:ext uri="{0D108BD9-81ED-4DB2-BD59-A6C34878D82A}">
                    <a16:rowId xmlns:a16="http://schemas.microsoft.com/office/drawing/2014/main" val="316610551"/>
                  </a:ext>
                </a:extLst>
              </a:tr>
              <a:tr h="451869">
                <a:tc>
                  <a:txBody>
                    <a:bodyPr/>
                    <a:lstStyle/>
                    <a:p>
                      <a:pPr algn="l" fontAlgn="b"/>
                      <a:endParaRPr lang="en-US" sz="32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32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ctr" fontAlgn="b"/>
                      <a:endParaRPr lang="en-US" sz="32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427612028"/>
                  </a:ext>
                </a:extLst>
              </a:tr>
              <a:tr h="470761">
                <a:tc>
                  <a:txBody>
                    <a:bodyPr/>
                    <a:lstStyle/>
                    <a:p>
                      <a:pPr algn="ctr" fontAlgn="b"/>
                      <a:r>
                        <a:rPr lang="en-US" sz="3200" b="0" i="0" u="none" strike="noStrike" dirty="0">
                          <a:solidFill>
                            <a:schemeClr val="tx1"/>
                          </a:solidFill>
                          <a:effectLst/>
                          <a:latin typeface="Calibri" panose="020F0502020204030204" pitchFamily="34" charset="0"/>
                        </a:rPr>
                        <a:t>1/1/2024</a:t>
                      </a:r>
                    </a:p>
                  </a:txBody>
                  <a:tcPr marL="7620" marR="7620" marT="7620" marB="0" anchor="b">
                    <a:lnL>
                      <a:noFill/>
                    </a:lnL>
                    <a:lnR>
                      <a:noFill/>
                    </a:lnR>
                    <a:lnT>
                      <a:noFill/>
                    </a:lnT>
                    <a:lnB>
                      <a:noFill/>
                    </a:lnB>
                  </a:tcPr>
                </a:tc>
                <a:tc>
                  <a:txBody>
                    <a:bodyPr/>
                    <a:lstStyle/>
                    <a:p>
                      <a:pPr algn="l" fontAlgn="b"/>
                      <a:endParaRPr lang="en-US" sz="32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3.80 </a:t>
                      </a:r>
                    </a:p>
                  </a:txBody>
                  <a:tcPr marL="7620" marR="7620" marT="7620" marB="0" anchor="b">
                    <a:lnL>
                      <a:noFill/>
                    </a:lnL>
                    <a:lnR>
                      <a:noFill/>
                    </a:lnR>
                    <a:lnT>
                      <a:noFill/>
                    </a:lnT>
                    <a:lnB>
                      <a:noFill/>
                    </a:lnB>
                  </a:tcPr>
                </a:tc>
                <a:extLst>
                  <a:ext uri="{0D108BD9-81ED-4DB2-BD59-A6C34878D82A}">
                    <a16:rowId xmlns:a16="http://schemas.microsoft.com/office/drawing/2014/main" val="2913854966"/>
                  </a:ext>
                </a:extLst>
              </a:tr>
              <a:tr h="470761">
                <a:tc>
                  <a:txBody>
                    <a:bodyPr/>
                    <a:lstStyle/>
                    <a:p>
                      <a:pPr algn="ctr" fontAlgn="b"/>
                      <a:r>
                        <a:rPr lang="en-US" sz="3200" b="0" i="0" u="none" strike="noStrike" dirty="0">
                          <a:solidFill>
                            <a:schemeClr val="tx1"/>
                          </a:solidFill>
                          <a:effectLst/>
                          <a:latin typeface="Calibri" panose="020F0502020204030204" pitchFamily="34" charset="0"/>
                        </a:rPr>
                        <a:t>1/1/2023</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3001</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3.20 </a:t>
                      </a:r>
                    </a:p>
                  </a:txBody>
                  <a:tcPr marL="7620" marR="7620" marT="7620" marB="0" anchor="b">
                    <a:lnL>
                      <a:noFill/>
                    </a:lnL>
                    <a:lnR>
                      <a:noFill/>
                    </a:lnR>
                    <a:lnT>
                      <a:noFill/>
                    </a:lnT>
                    <a:lnB>
                      <a:noFill/>
                    </a:lnB>
                  </a:tcPr>
                </a:tc>
                <a:extLst>
                  <a:ext uri="{0D108BD9-81ED-4DB2-BD59-A6C34878D82A}">
                    <a16:rowId xmlns:a16="http://schemas.microsoft.com/office/drawing/2014/main" val="1593818456"/>
                  </a:ext>
                </a:extLst>
              </a:tr>
              <a:tr h="470761">
                <a:tc>
                  <a:txBody>
                    <a:bodyPr/>
                    <a:lstStyle/>
                    <a:p>
                      <a:pPr algn="ctr" fontAlgn="b"/>
                      <a:r>
                        <a:rPr lang="en-US" sz="3200" b="0" i="0" u="none" strike="noStrike">
                          <a:solidFill>
                            <a:schemeClr val="tx1"/>
                          </a:solidFill>
                          <a:effectLst/>
                          <a:latin typeface="Calibri" panose="020F0502020204030204" pitchFamily="34" charset="0"/>
                        </a:rPr>
                        <a:t>1/1/2022</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3502</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3.80 </a:t>
                      </a:r>
                    </a:p>
                  </a:txBody>
                  <a:tcPr marL="7620" marR="7620" marT="7620" marB="0" anchor="b">
                    <a:lnL>
                      <a:noFill/>
                    </a:lnL>
                    <a:lnR>
                      <a:noFill/>
                    </a:lnR>
                    <a:lnT>
                      <a:noFill/>
                    </a:lnT>
                    <a:lnB>
                      <a:noFill/>
                    </a:lnB>
                  </a:tcPr>
                </a:tc>
                <a:extLst>
                  <a:ext uri="{0D108BD9-81ED-4DB2-BD59-A6C34878D82A}">
                    <a16:rowId xmlns:a16="http://schemas.microsoft.com/office/drawing/2014/main" val="2127055810"/>
                  </a:ext>
                </a:extLst>
              </a:tr>
              <a:tr h="470761">
                <a:tc>
                  <a:txBody>
                    <a:bodyPr/>
                    <a:lstStyle/>
                    <a:p>
                      <a:pPr algn="ctr" fontAlgn="b"/>
                      <a:r>
                        <a:rPr lang="en-US" sz="3200" b="0" i="0" u="none" strike="noStrike" dirty="0">
                          <a:solidFill>
                            <a:schemeClr val="accent2"/>
                          </a:solidFill>
                          <a:effectLst/>
                          <a:latin typeface="Calibri" panose="020F0502020204030204" pitchFamily="34" charset="0"/>
                        </a:rPr>
                        <a:t>1/1/2021</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accent2"/>
                          </a:solidFill>
                          <a:effectLst/>
                          <a:latin typeface="Calibri" panose="020F0502020204030204" pitchFamily="34" charset="0"/>
                        </a:rPr>
                        <a:t>4430</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accent2"/>
                          </a:solidFill>
                          <a:effectLst/>
                          <a:latin typeface="Calibri" panose="020F0502020204030204" pitchFamily="34" charset="0"/>
                        </a:rPr>
                        <a:t>                        6.40 </a:t>
                      </a:r>
                    </a:p>
                  </a:txBody>
                  <a:tcPr marL="7620" marR="7620" marT="7620" marB="0" anchor="b">
                    <a:lnL>
                      <a:noFill/>
                    </a:lnL>
                    <a:lnR>
                      <a:noFill/>
                    </a:lnR>
                    <a:lnT>
                      <a:noFill/>
                    </a:lnT>
                    <a:lnB>
                      <a:noFill/>
                    </a:lnB>
                  </a:tcPr>
                </a:tc>
                <a:extLst>
                  <a:ext uri="{0D108BD9-81ED-4DB2-BD59-A6C34878D82A}">
                    <a16:rowId xmlns:a16="http://schemas.microsoft.com/office/drawing/2014/main" val="2618104774"/>
                  </a:ext>
                </a:extLst>
              </a:tr>
              <a:tr h="470761">
                <a:tc>
                  <a:txBody>
                    <a:bodyPr/>
                    <a:lstStyle/>
                    <a:p>
                      <a:pPr algn="ctr" fontAlgn="b"/>
                      <a:r>
                        <a:rPr lang="en-US" sz="3200" b="0" i="0" u="none" strike="noStrike">
                          <a:solidFill>
                            <a:schemeClr val="tx1"/>
                          </a:solidFill>
                          <a:effectLst/>
                          <a:latin typeface="Calibri" panose="020F0502020204030204" pitchFamily="34" charset="0"/>
                        </a:rPr>
                        <a:t>1/1/2020</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3741</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4.50 </a:t>
                      </a:r>
                    </a:p>
                  </a:txBody>
                  <a:tcPr marL="7620" marR="7620" marT="7620" marB="0" anchor="b">
                    <a:lnL>
                      <a:noFill/>
                    </a:lnL>
                    <a:lnR>
                      <a:noFill/>
                    </a:lnR>
                    <a:lnT>
                      <a:noFill/>
                    </a:lnT>
                    <a:lnB>
                      <a:noFill/>
                    </a:lnB>
                  </a:tcPr>
                </a:tc>
                <a:extLst>
                  <a:ext uri="{0D108BD9-81ED-4DB2-BD59-A6C34878D82A}">
                    <a16:rowId xmlns:a16="http://schemas.microsoft.com/office/drawing/2014/main" val="3999483317"/>
                  </a:ext>
                </a:extLst>
              </a:tr>
              <a:tr h="470761">
                <a:tc>
                  <a:txBody>
                    <a:bodyPr/>
                    <a:lstStyle/>
                    <a:p>
                      <a:pPr algn="ctr" fontAlgn="b"/>
                      <a:r>
                        <a:rPr lang="en-US" sz="3200" b="0" i="0" u="none" strike="noStrike" dirty="0">
                          <a:solidFill>
                            <a:schemeClr val="tx1"/>
                          </a:solidFill>
                          <a:effectLst/>
                          <a:latin typeface="Calibri" panose="020F0502020204030204" pitchFamily="34" charset="0"/>
                        </a:rPr>
                        <a:t>1/1/2019</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3569</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4.70 </a:t>
                      </a:r>
                    </a:p>
                  </a:txBody>
                  <a:tcPr marL="7620" marR="7620" marT="7620" marB="0" anchor="b">
                    <a:lnL>
                      <a:noFill/>
                    </a:lnL>
                    <a:lnR>
                      <a:noFill/>
                    </a:lnR>
                    <a:lnT>
                      <a:noFill/>
                    </a:lnT>
                    <a:lnB>
                      <a:noFill/>
                    </a:lnB>
                  </a:tcPr>
                </a:tc>
                <a:extLst>
                  <a:ext uri="{0D108BD9-81ED-4DB2-BD59-A6C34878D82A}">
                    <a16:rowId xmlns:a16="http://schemas.microsoft.com/office/drawing/2014/main" val="690676633"/>
                  </a:ext>
                </a:extLst>
              </a:tr>
              <a:tr h="470761">
                <a:tc>
                  <a:txBody>
                    <a:bodyPr/>
                    <a:lstStyle/>
                    <a:p>
                      <a:pPr algn="ctr" fontAlgn="b"/>
                      <a:r>
                        <a:rPr lang="en-US" sz="3200" b="0" i="0" u="none" strike="noStrike" dirty="0">
                          <a:solidFill>
                            <a:schemeClr val="tx1"/>
                          </a:solidFill>
                          <a:effectLst/>
                          <a:latin typeface="Calibri" panose="020F0502020204030204" pitchFamily="34" charset="0"/>
                        </a:rPr>
                        <a:t>1/1/2018</a:t>
                      </a:r>
                    </a:p>
                  </a:txBody>
                  <a:tcPr marL="7620" marR="7620" marT="7620" marB="0" anchor="b">
                    <a:lnL>
                      <a:noFill/>
                    </a:lnL>
                    <a:lnR>
                      <a:noFill/>
                    </a:lnR>
                    <a:lnT>
                      <a:noFill/>
                    </a:lnT>
                    <a:lnB>
                      <a:noFill/>
                    </a:lnB>
                  </a:tcPr>
                </a:tc>
                <a:tc>
                  <a:txBody>
                    <a:bodyPr/>
                    <a:lstStyle/>
                    <a:p>
                      <a:pPr algn="ctr" fontAlgn="b"/>
                      <a:r>
                        <a:rPr lang="en-US" sz="3200" b="0" i="0" u="none" strike="noStrike">
                          <a:solidFill>
                            <a:schemeClr val="tx1"/>
                          </a:solidFill>
                          <a:effectLst/>
                          <a:latin typeface="Calibri" panose="020F0502020204030204" pitchFamily="34" charset="0"/>
                        </a:rPr>
                        <a:t>3509</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4.30 </a:t>
                      </a:r>
                    </a:p>
                  </a:txBody>
                  <a:tcPr marL="7620" marR="7620" marT="7620" marB="0" anchor="b">
                    <a:lnL>
                      <a:noFill/>
                    </a:lnL>
                    <a:lnR>
                      <a:noFill/>
                    </a:lnR>
                    <a:lnT>
                      <a:noFill/>
                    </a:lnT>
                    <a:lnB>
                      <a:noFill/>
                    </a:lnB>
                  </a:tcPr>
                </a:tc>
                <a:extLst>
                  <a:ext uri="{0D108BD9-81ED-4DB2-BD59-A6C34878D82A}">
                    <a16:rowId xmlns:a16="http://schemas.microsoft.com/office/drawing/2014/main" val="1834006847"/>
                  </a:ext>
                </a:extLst>
              </a:tr>
              <a:tr h="470761">
                <a:tc>
                  <a:txBody>
                    <a:bodyPr/>
                    <a:lstStyle/>
                    <a:p>
                      <a:pPr algn="ctr" fontAlgn="b"/>
                      <a:r>
                        <a:rPr lang="en-US" sz="3200" b="0" i="0" u="none" strike="noStrike" dirty="0">
                          <a:solidFill>
                            <a:schemeClr val="tx1"/>
                          </a:solidFill>
                          <a:effectLst/>
                          <a:latin typeface="Calibri" panose="020F0502020204030204" pitchFamily="34" charset="0"/>
                        </a:rPr>
                        <a:t>1/1/2017</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3586</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5.40 </a:t>
                      </a:r>
                    </a:p>
                  </a:txBody>
                  <a:tcPr marL="7620" marR="7620" marT="7620" marB="0" anchor="b">
                    <a:lnL>
                      <a:noFill/>
                    </a:lnL>
                    <a:lnR>
                      <a:noFill/>
                    </a:lnR>
                    <a:lnT>
                      <a:noFill/>
                    </a:lnT>
                    <a:lnB>
                      <a:noFill/>
                    </a:lnB>
                  </a:tcPr>
                </a:tc>
                <a:extLst>
                  <a:ext uri="{0D108BD9-81ED-4DB2-BD59-A6C34878D82A}">
                    <a16:rowId xmlns:a16="http://schemas.microsoft.com/office/drawing/2014/main" val="2978483799"/>
                  </a:ext>
                </a:extLst>
              </a:tr>
              <a:tr h="470761">
                <a:tc>
                  <a:txBody>
                    <a:bodyPr/>
                    <a:lstStyle/>
                    <a:p>
                      <a:pPr algn="ctr" fontAlgn="b"/>
                      <a:r>
                        <a:rPr lang="en-US" sz="3200" b="0" i="0" u="none" strike="noStrike" dirty="0">
                          <a:solidFill>
                            <a:schemeClr val="tx1"/>
                          </a:solidFill>
                          <a:effectLst/>
                          <a:latin typeface="Calibri" panose="020F0502020204030204" pitchFamily="34" charset="0"/>
                        </a:rPr>
                        <a:t>1/1/2016</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tx1"/>
                          </a:solidFill>
                          <a:effectLst/>
                          <a:latin typeface="Calibri" panose="020F0502020204030204" pitchFamily="34" charset="0"/>
                        </a:rPr>
                        <a:t>3402</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tx1"/>
                          </a:solidFill>
                          <a:effectLst/>
                          <a:latin typeface="Calibri" panose="020F0502020204030204" pitchFamily="34" charset="0"/>
                        </a:rPr>
                        <a:t>                        5.40 </a:t>
                      </a:r>
                    </a:p>
                  </a:txBody>
                  <a:tcPr marL="7620" marR="7620" marT="7620" marB="0" anchor="b">
                    <a:lnL>
                      <a:noFill/>
                    </a:lnL>
                    <a:lnR>
                      <a:noFill/>
                    </a:lnR>
                    <a:lnT>
                      <a:noFill/>
                    </a:lnT>
                    <a:lnB>
                      <a:noFill/>
                    </a:lnB>
                  </a:tcPr>
                </a:tc>
                <a:extLst>
                  <a:ext uri="{0D108BD9-81ED-4DB2-BD59-A6C34878D82A}">
                    <a16:rowId xmlns:a16="http://schemas.microsoft.com/office/drawing/2014/main" val="3308500878"/>
                  </a:ext>
                </a:extLst>
              </a:tr>
              <a:tr h="470761">
                <a:tc>
                  <a:txBody>
                    <a:bodyPr/>
                    <a:lstStyle/>
                    <a:p>
                      <a:pPr algn="ctr" fontAlgn="b"/>
                      <a:r>
                        <a:rPr lang="en-US" sz="3200" b="0" i="0" u="none" strike="noStrike" dirty="0">
                          <a:solidFill>
                            <a:schemeClr val="accent2"/>
                          </a:solidFill>
                          <a:effectLst/>
                          <a:latin typeface="Calibri" panose="020F0502020204030204" pitchFamily="34" charset="0"/>
                        </a:rPr>
                        <a:t>1/1/2015</a:t>
                      </a:r>
                    </a:p>
                  </a:txBody>
                  <a:tcPr marL="7620" marR="7620" marT="7620" marB="0" anchor="b">
                    <a:lnL>
                      <a:noFill/>
                    </a:lnL>
                    <a:lnR>
                      <a:noFill/>
                    </a:lnR>
                    <a:lnT>
                      <a:noFill/>
                    </a:lnT>
                    <a:lnB>
                      <a:noFill/>
                    </a:lnB>
                  </a:tcPr>
                </a:tc>
                <a:tc>
                  <a:txBody>
                    <a:bodyPr/>
                    <a:lstStyle/>
                    <a:p>
                      <a:pPr algn="ctr" fontAlgn="b"/>
                      <a:r>
                        <a:rPr lang="en-US" sz="3200" b="0" i="0" u="none" strike="noStrike" dirty="0">
                          <a:solidFill>
                            <a:schemeClr val="accent2"/>
                          </a:solidFill>
                          <a:effectLst/>
                          <a:latin typeface="Calibri" panose="020F0502020204030204" pitchFamily="34" charset="0"/>
                        </a:rPr>
                        <a:t>3463</a:t>
                      </a:r>
                    </a:p>
                  </a:txBody>
                  <a:tcPr marL="7620" marR="7620" marT="7620" marB="0" anchor="b">
                    <a:lnL>
                      <a:noFill/>
                    </a:lnL>
                    <a:lnR>
                      <a:noFill/>
                    </a:lnR>
                    <a:lnT>
                      <a:noFill/>
                    </a:lnT>
                    <a:lnB>
                      <a:noFill/>
                    </a:lnB>
                  </a:tcPr>
                </a:tc>
                <a:tc>
                  <a:txBody>
                    <a:bodyPr/>
                    <a:lstStyle/>
                    <a:p>
                      <a:pPr algn="just" fontAlgn="b"/>
                      <a:r>
                        <a:rPr lang="en-US" sz="3200" b="0" i="0" u="none" strike="noStrike" dirty="0">
                          <a:solidFill>
                            <a:schemeClr val="accent2"/>
                          </a:solidFill>
                          <a:effectLst/>
                          <a:latin typeface="Calibri" panose="020F0502020204030204" pitchFamily="34" charset="0"/>
                        </a:rPr>
                        <a:t>                        6.30 </a:t>
                      </a:r>
                    </a:p>
                  </a:txBody>
                  <a:tcPr marL="7620" marR="7620" marT="7620" marB="0" anchor="b">
                    <a:lnL>
                      <a:noFill/>
                    </a:lnL>
                    <a:lnR>
                      <a:noFill/>
                    </a:lnR>
                    <a:lnT>
                      <a:noFill/>
                    </a:lnT>
                    <a:lnB>
                      <a:noFill/>
                    </a:lnB>
                  </a:tcPr>
                </a:tc>
                <a:extLst>
                  <a:ext uri="{0D108BD9-81ED-4DB2-BD59-A6C34878D82A}">
                    <a16:rowId xmlns:a16="http://schemas.microsoft.com/office/drawing/2014/main" val="2533181662"/>
                  </a:ext>
                </a:extLst>
              </a:tr>
            </a:tbl>
          </a:graphicData>
        </a:graphic>
      </p:graphicFrame>
    </p:spTree>
    <p:extLst>
      <p:ext uri="{BB962C8B-B14F-4D97-AF65-F5344CB8AC3E}">
        <p14:creationId xmlns:p14="http://schemas.microsoft.com/office/powerpoint/2010/main" val="263023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2198702" y="275002"/>
            <a:ext cx="7794596" cy="1065526"/>
          </a:xfrm>
          <a:prstGeom prst="rect">
            <a:avLst/>
          </a:prstGeom>
          <a:noFill/>
        </p:spPr>
        <p:txBody>
          <a:bodyPr wrap="square" lIns="0" tIns="0" rIns="0" bIns="0" rtlCol="0" anchor="t"/>
          <a:lstStyle/>
          <a:p>
            <a:pPr marL="0" marR="0" lvl="0" indent="0" algn="ctr" defTabSz="914400" rtl="0" eaLnBrk="1" fontAlgn="auto" latinLnBrk="0" hangingPunct="1">
              <a:lnSpc>
                <a:spcPts val="5897"/>
              </a:lnSpc>
              <a:spcBef>
                <a:spcPts val="0"/>
              </a:spcBef>
              <a:spcAft>
                <a:spcPts val="0"/>
              </a:spcAft>
              <a:buClrTx/>
              <a:buSzTx/>
              <a:buFontTx/>
              <a:buNone/>
              <a:tabLst/>
              <a:defRPr/>
            </a:pPr>
            <a:r>
              <a:rPr kumimoji="0" lang="en-US" sz="5119"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Predictions 2023</a:t>
            </a:r>
          </a:p>
          <a:p>
            <a:pPr marL="0" marR="0" lvl="0" indent="0" algn="ctr" defTabSz="914400" rtl="0" eaLnBrk="1" fontAlgn="auto" latinLnBrk="0" hangingPunct="1">
              <a:lnSpc>
                <a:spcPts val="5897"/>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736846" y="2272890"/>
            <a:ext cx="11159231" cy="3107184"/>
          </a:xfrm>
          <a:prstGeom prst="rect">
            <a:avLst/>
          </a:prstGeom>
          <a:noFill/>
        </p:spPr>
        <p:txBody>
          <a:bodyPr wrap="square" lIns="0" tIns="0" rIns="0" bIns="0" rtlCol="0" anchor="t"/>
          <a:lstStyle/>
          <a:p>
            <a:pPr marL="242900" marR="0" lvl="0" indent="-242900" algn="l" defTabSz="914400" rtl="0" eaLnBrk="1" fontAlgn="auto" latinLnBrk="0" hangingPunct="1">
              <a:lnSpc>
                <a:spcPts val="3110"/>
              </a:lnSpc>
              <a:spcBef>
                <a:spcPts val="0"/>
              </a:spcBef>
              <a:spcAft>
                <a:spcPts val="0"/>
              </a:spcAft>
              <a:buClrTx/>
              <a:buSzPct val="100000"/>
              <a:buFontTx/>
              <a:buChar char="•"/>
              <a:tabLst/>
              <a:defRPr/>
            </a:pPr>
            <a:r>
              <a:rPr kumimoji="0" lang="en-US" sz="40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Market Conditions Remain Strong</a:t>
            </a:r>
            <a:r>
              <a:rPr kumimoji="0" lang="en-US" sz="40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 Viable </a:t>
            </a:r>
            <a:endParaRPr kumimoji="0" lang="en-US" sz="40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Dollar Volume to Decrease</a:t>
            </a:r>
            <a:r>
              <a:rPr kumimoji="0" lang="en-US" sz="1725" b="0" i="0" u="none" strike="noStrike" kern="1200" cap="none" spc="0" normalizeH="0" noProof="0" dirty="0">
                <a:ln>
                  <a:noFill/>
                </a:ln>
                <a:solidFill>
                  <a:srgbClr val="E7E6E6"/>
                </a:solidFill>
                <a:effectLst/>
                <a:uLnTx/>
                <a:uFillTx/>
                <a:latin typeface="Lato" pitchFamily="34" charset="0"/>
                <a:ea typeface="Lato" pitchFamily="34" charset="-122"/>
                <a:cs typeface="Lato" pitchFamily="34" charset="-120"/>
              </a:rPr>
              <a:t> in 2023 </a:t>
            </a: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Sale Price </a:t>
            </a:r>
            <a:r>
              <a:rPr lang="en-US" sz="4400" b="1" dirty="0">
                <a:solidFill>
                  <a:srgbClr val="FFFFFF"/>
                </a:solidFill>
                <a:latin typeface="Lato" pitchFamily="34" charset="0"/>
                <a:ea typeface="Lato" pitchFamily="34" charset="-122"/>
                <a:cs typeface="Lato" pitchFamily="34" charset="-120"/>
              </a:rPr>
              <a:t>To Rise Again</a:t>
            </a:r>
            <a:endPar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lang="en-US" sz="1725" dirty="0">
                <a:solidFill>
                  <a:srgbClr val="E7E6E6"/>
                </a:solidFill>
                <a:latin typeface="Lato" pitchFamily="34" charset="0"/>
                <a:ea typeface="Lato" pitchFamily="34" charset="-122"/>
                <a:cs typeface="Lato" pitchFamily="34" charset="-120"/>
              </a:rPr>
              <a:t>Construction Cost and Inflation Will Push Prices Up</a:t>
            </a: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Months’ Supply </a:t>
            </a:r>
            <a:r>
              <a:rPr lang="en-US" sz="4400" b="1" dirty="0">
                <a:solidFill>
                  <a:srgbClr val="FFFFFF"/>
                </a:solidFill>
                <a:latin typeface="Lato" pitchFamily="34" charset="0"/>
                <a:ea typeface="Lato" pitchFamily="34" charset="-122"/>
                <a:cs typeface="Lato" pitchFamily="34" charset="-120"/>
              </a:rPr>
              <a:t>Will Fall</a:t>
            </a:r>
            <a:endPar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Lack of Inventory / Acceptance of Interest</a:t>
            </a:r>
            <a:r>
              <a:rPr kumimoji="0" lang="en-US" sz="1725" b="0" i="0" u="none" strike="noStrike" kern="1200" cap="none" spc="0" normalizeH="0" noProof="0" dirty="0">
                <a:ln>
                  <a:noFill/>
                </a:ln>
                <a:solidFill>
                  <a:srgbClr val="E7E6E6"/>
                </a:solidFill>
                <a:effectLst/>
                <a:uLnTx/>
                <a:uFillTx/>
                <a:latin typeface="Lato" pitchFamily="34" charset="0"/>
                <a:ea typeface="Lato" pitchFamily="34" charset="-122"/>
                <a:cs typeface="Lato" pitchFamily="34" charset="-120"/>
              </a:rPr>
              <a:t> Rates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912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pic>
        <p:nvPicPr>
          <p:cNvPr id="26" name="Picture 25">
            <a:extLst>
              <a:ext uri="{FF2B5EF4-FFF2-40B4-BE49-F238E27FC236}">
                <a16:creationId xmlns:a16="http://schemas.microsoft.com/office/drawing/2014/main" id="{CA7DC10E-07D8-1D4F-8823-A7FF22C29D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31768" y="5349402"/>
            <a:ext cx="1508598" cy="1508598"/>
          </a:xfrm>
          <a:prstGeom prst="rect">
            <a:avLst/>
          </a:prstGeom>
        </p:spPr>
      </p:pic>
      <p:sp>
        <p:nvSpPr>
          <p:cNvPr id="11" name="TextBox 10">
            <a:extLst>
              <a:ext uri="{FF2B5EF4-FFF2-40B4-BE49-F238E27FC236}">
                <a16:creationId xmlns:a16="http://schemas.microsoft.com/office/drawing/2014/main" id="{F20D2E6A-892A-4650-9CA4-7308D34E59CA}"/>
              </a:ext>
            </a:extLst>
          </p:cNvPr>
          <p:cNvSpPr txBox="1"/>
          <p:nvPr/>
        </p:nvSpPr>
        <p:spPr>
          <a:xfrm>
            <a:off x="893685" y="430604"/>
            <a:ext cx="10404629" cy="5912516"/>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Income necessary to qualify for a $300,000 mortgage</a:t>
            </a:r>
          </a:p>
          <a:p>
            <a:pPr marL="0" marR="0" algn="ctr">
              <a:lnSpc>
                <a:spcPct val="150000"/>
              </a:lnSpc>
              <a:spcBef>
                <a:spcPts val="0"/>
              </a:spcBef>
              <a:spcAft>
                <a:spcPts val="0"/>
              </a:spcAft>
            </a:pP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3% Interest 30 Years </a:t>
            </a:r>
          </a:p>
          <a:p>
            <a:pPr marL="0" marR="0" algn="ctr">
              <a:lnSpc>
                <a:spcPct val="150000"/>
              </a:lnSpc>
              <a:spcBef>
                <a:spcPts val="0"/>
              </a:spcBef>
              <a:spcAft>
                <a:spcPts val="0"/>
              </a:spcAft>
            </a:pPr>
            <a:r>
              <a:rPr lang="en-US" sz="5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$45,000 Per Year</a:t>
            </a:r>
          </a:p>
          <a:p>
            <a:pPr marL="0" marR="0" algn="ctr">
              <a:lnSpc>
                <a:spcPct val="150000"/>
              </a:lnSpc>
              <a:spcBef>
                <a:spcPts val="0"/>
              </a:spcBef>
              <a:spcAft>
                <a:spcPts val="0"/>
              </a:spcAft>
            </a:pP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Income necessary to qualify for a $300,000 Mortgage</a:t>
            </a:r>
          </a:p>
          <a:p>
            <a:pPr marL="0" marR="0" algn="ctr">
              <a:lnSpc>
                <a:spcPct val="150000"/>
              </a:lnSpc>
              <a:spcBef>
                <a:spcPts val="0"/>
              </a:spcBef>
              <a:spcAft>
                <a:spcPts val="0"/>
              </a:spcAft>
            </a:pPr>
            <a:r>
              <a:rPr lang="en-US" sz="3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6% Interest 30 Years</a:t>
            </a:r>
          </a:p>
          <a:p>
            <a:pPr marL="0" marR="0" algn="ctr">
              <a:lnSpc>
                <a:spcPct val="150000"/>
              </a:lnSpc>
              <a:spcBef>
                <a:spcPts val="0"/>
              </a:spcBef>
              <a:spcAft>
                <a:spcPts val="0"/>
              </a:spcAft>
            </a:pPr>
            <a:r>
              <a:rPr lang="en-US" sz="5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$62,000 Per Year</a:t>
            </a:r>
            <a:endParaRPr lang="en-US" sz="5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28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additive="base">
                                        <p:cTn id="3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additive="base">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pic>
        <p:nvPicPr>
          <p:cNvPr id="26" name="Picture 25">
            <a:extLst>
              <a:ext uri="{FF2B5EF4-FFF2-40B4-BE49-F238E27FC236}">
                <a16:creationId xmlns:a16="http://schemas.microsoft.com/office/drawing/2014/main" id="{CA7DC10E-07D8-1D4F-8823-A7FF22C29D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31768" y="5349402"/>
            <a:ext cx="1508598" cy="1508598"/>
          </a:xfrm>
          <a:prstGeom prst="rect">
            <a:avLst/>
          </a:prstGeom>
        </p:spPr>
      </p:pic>
      <p:sp>
        <p:nvSpPr>
          <p:cNvPr id="11" name="TextBox 10">
            <a:extLst>
              <a:ext uri="{FF2B5EF4-FFF2-40B4-BE49-F238E27FC236}">
                <a16:creationId xmlns:a16="http://schemas.microsoft.com/office/drawing/2014/main" id="{F20D2E6A-892A-4650-9CA4-7308D34E59CA}"/>
              </a:ext>
            </a:extLst>
          </p:cNvPr>
          <p:cNvSpPr txBox="1"/>
          <p:nvPr/>
        </p:nvSpPr>
        <p:spPr>
          <a:xfrm>
            <a:off x="188447" y="346189"/>
            <a:ext cx="11815106" cy="6081345"/>
          </a:xfrm>
          <a:prstGeom prst="rect">
            <a:avLst/>
          </a:prstGeom>
          <a:noFill/>
        </p:spPr>
        <p:txBody>
          <a:bodyPr wrap="square">
            <a:spAutoFit/>
          </a:bodyPr>
          <a:lstStyle/>
          <a:p>
            <a:pPr marL="0" marR="0" algn="ctr">
              <a:lnSpc>
                <a:spcPct val="150000"/>
              </a:lnSpc>
              <a:spcBef>
                <a:spcPts val="0"/>
              </a:spcBef>
              <a:spcAft>
                <a:spcPts val="0"/>
              </a:spcAft>
            </a:pPr>
            <a:r>
              <a:rPr lang="en-US" sz="4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Total Number of Households </a:t>
            </a:r>
          </a:p>
          <a:p>
            <a:pPr marL="0" marR="0" algn="ctr">
              <a:lnSpc>
                <a:spcPct val="150000"/>
              </a:lnSpc>
              <a:spcBef>
                <a:spcPts val="0"/>
              </a:spcBef>
              <a:spcAft>
                <a:spcPts val="0"/>
              </a:spcAft>
            </a:pPr>
            <a:r>
              <a:rPr lang="en-US" sz="4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Making $42,000 to $150,000  About 135,000</a:t>
            </a:r>
          </a:p>
          <a:p>
            <a:pPr marL="0" marR="0" algn="ctr">
              <a:lnSpc>
                <a:spcPct val="150000"/>
              </a:lnSpc>
              <a:spcBef>
                <a:spcPts val="0"/>
              </a:spcBef>
              <a:spcAft>
                <a:spcPts val="0"/>
              </a:spcAft>
            </a:pPr>
            <a:r>
              <a:rPr lang="en-US" sz="4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Total Households Making </a:t>
            </a:r>
          </a:p>
          <a:p>
            <a:pPr marL="0" marR="0" algn="ctr">
              <a:lnSpc>
                <a:spcPct val="150000"/>
              </a:lnSpc>
              <a:spcBef>
                <a:spcPts val="0"/>
              </a:spcBef>
              <a:spcAft>
                <a:spcPts val="0"/>
              </a:spcAft>
            </a:pPr>
            <a:r>
              <a:rPr lang="en-US" sz="4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$62,000 to $150,000  About 100,000</a:t>
            </a:r>
          </a:p>
          <a:p>
            <a:pPr marL="0" marR="0" algn="ctr">
              <a:lnSpc>
                <a:spcPct val="150000"/>
              </a:lnSpc>
              <a:spcBef>
                <a:spcPts val="0"/>
              </a:spcBef>
              <a:spcAft>
                <a:spcPts val="0"/>
              </a:spcAft>
            </a:pPr>
            <a:r>
              <a:rPr lang="en-US" sz="4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Loss of Potential Buyers </a:t>
            </a:r>
          </a:p>
          <a:p>
            <a:pPr marL="0" marR="0" algn="ctr">
              <a:lnSpc>
                <a:spcPct val="150000"/>
              </a:lnSpc>
              <a:spcBef>
                <a:spcPts val="0"/>
              </a:spcBef>
              <a:spcAft>
                <a:spcPts val="0"/>
              </a:spcAft>
            </a:pPr>
            <a:r>
              <a:rPr lang="en-US" sz="4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35,000 or about 25%</a:t>
            </a:r>
          </a:p>
        </p:txBody>
      </p:sp>
    </p:spTree>
    <p:extLst>
      <p:ext uri="{BB962C8B-B14F-4D97-AF65-F5344CB8AC3E}">
        <p14:creationId xmlns:p14="http://schemas.microsoft.com/office/powerpoint/2010/main" val="34936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additive="base">
                                        <p:cTn id="3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additive="base">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89A7DB-5335-4634-A02B-394960EF0E41}"/>
              </a:ext>
            </a:extLst>
          </p:cNvPr>
          <p:cNvGraphicFramePr>
            <a:graphicFrameLocks noGrp="1"/>
          </p:cNvGraphicFramePr>
          <p:nvPr>
            <p:extLst>
              <p:ext uri="{D42A27DB-BD31-4B8C-83A1-F6EECF244321}">
                <p14:modId xmlns:p14="http://schemas.microsoft.com/office/powerpoint/2010/main" val="3394493462"/>
              </p:ext>
            </p:extLst>
          </p:nvPr>
        </p:nvGraphicFramePr>
        <p:xfrm>
          <a:off x="527155" y="84864"/>
          <a:ext cx="11137690" cy="6688272"/>
        </p:xfrm>
        <a:graphic>
          <a:graphicData uri="http://schemas.openxmlformats.org/drawingml/2006/table">
            <a:tbl>
              <a:tblPr/>
              <a:tblGrid>
                <a:gridCol w="3003234">
                  <a:extLst>
                    <a:ext uri="{9D8B030D-6E8A-4147-A177-3AD203B41FA5}">
                      <a16:colId xmlns:a16="http://schemas.microsoft.com/office/drawing/2014/main" val="3617908903"/>
                    </a:ext>
                  </a:extLst>
                </a:gridCol>
                <a:gridCol w="87000">
                  <a:extLst>
                    <a:ext uri="{9D8B030D-6E8A-4147-A177-3AD203B41FA5}">
                      <a16:colId xmlns:a16="http://schemas.microsoft.com/office/drawing/2014/main" val="2356088370"/>
                    </a:ext>
                  </a:extLst>
                </a:gridCol>
                <a:gridCol w="2000989">
                  <a:extLst>
                    <a:ext uri="{9D8B030D-6E8A-4147-A177-3AD203B41FA5}">
                      <a16:colId xmlns:a16="http://schemas.microsoft.com/office/drawing/2014/main" val="75356085"/>
                    </a:ext>
                  </a:extLst>
                </a:gridCol>
                <a:gridCol w="2000989">
                  <a:extLst>
                    <a:ext uri="{9D8B030D-6E8A-4147-A177-3AD203B41FA5}">
                      <a16:colId xmlns:a16="http://schemas.microsoft.com/office/drawing/2014/main" val="3955627572"/>
                    </a:ext>
                  </a:extLst>
                </a:gridCol>
                <a:gridCol w="2000989">
                  <a:extLst>
                    <a:ext uri="{9D8B030D-6E8A-4147-A177-3AD203B41FA5}">
                      <a16:colId xmlns:a16="http://schemas.microsoft.com/office/drawing/2014/main" val="3103447672"/>
                    </a:ext>
                  </a:extLst>
                </a:gridCol>
                <a:gridCol w="2044489">
                  <a:extLst>
                    <a:ext uri="{9D8B030D-6E8A-4147-A177-3AD203B41FA5}">
                      <a16:colId xmlns:a16="http://schemas.microsoft.com/office/drawing/2014/main" val="2953293262"/>
                    </a:ext>
                  </a:extLst>
                </a:gridCol>
              </a:tblGrid>
              <a:tr h="785207">
                <a:tc>
                  <a:txBody>
                    <a:bodyPr/>
                    <a:lstStyle/>
                    <a:p>
                      <a:pPr algn="l" fontAlgn="b"/>
                      <a:r>
                        <a:rPr lang="en-US" sz="3200" b="1" i="0" u="none" strike="noStrike" dirty="0">
                          <a:solidFill>
                            <a:srgbClr val="00B0F0"/>
                          </a:solidFill>
                          <a:effectLst/>
                          <a:latin typeface="Calibri" panose="020F0502020204030204" pitchFamily="34" charset="0"/>
                        </a:rPr>
                        <a:t>MLS $ Volume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Average 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3140854877"/>
                  </a:ext>
                </a:extLst>
              </a:tr>
              <a:tr h="585996">
                <a:tc>
                  <a:txBody>
                    <a:bodyPr/>
                    <a:lstStyle/>
                    <a:p>
                      <a:pPr algn="l" fontAlgn="b"/>
                      <a:r>
                        <a:rPr lang="en-US" sz="3200" b="1" i="0" u="none" strike="noStrike" dirty="0">
                          <a:solidFill>
                            <a:srgbClr val="00B0F0"/>
                          </a:solidFill>
                          <a:effectLst/>
                          <a:latin typeface="Calibri" panose="020F0502020204030204" pitchFamily="34" charset="0"/>
                        </a:rPr>
                        <a:t> ALL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2021 to 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2019 to 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2015 to 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136607828"/>
                  </a:ext>
                </a:extLst>
              </a:tr>
              <a:tr h="710015">
                <a:tc>
                  <a:txBody>
                    <a:bodyPr/>
                    <a:lstStyle/>
                    <a:p>
                      <a:pPr algn="l" fontAlgn="b"/>
                      <a:r>
                        <a:rPr lang="en-US" sz="2400" b="1" i="0" u="none" strike="noStrike" dirty="0">
                          <a:solidFill>
                            <a:schemeClr val="tx1"/>
                          </a:solidFill>
                          <a:effectLst/>
                          <a:latin typeface="Calibri" panose="020F0502020204030204" pitchFamily="34" charset="0"/>
                        </a:rPr>
                        <a:t>All Sales </a:t>
                      </a:r>
                    </a:p>
                    <a:p>
                      <a:pPr algn="l" fontAlgn="b"/>
                      <a:r>
                        <a:rPr lang="en-US" sz="2400" b="1" i="0" u="none" strike="noStrike" dirty="0">
                          <a:solidFill>
                            <a:schemeClr val="tx1"/>
                          </a:solidFill>
                          <a:effectLst/>
                          <a:latin typeface="Calibri" panose="020F0502020204030204" pitchFamily="34" charset="0"/>
                        </a:rPr>
                        <a:t>All Price Ranges</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dirty="0">
                          <a:solidFill>
                            <a:srgbClr val="FF0000"/>
                          </a:solidFill>
                          <a:effectLst/>
                          <a:latin typeface="Calibri" panose="020F0502020204030204" pitchFamily="34" charset="0"/>
                        </a:rPr>
                        <a:t>-24.35%</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-9.55%</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47.78%</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dirty="0">
                          <a:solidFill>
                            <a:schemeClr val="tx1"/>
                          </a:solidFill>
                          <a:effectLst/>
                          <a:latin typeface="Calibri" panose="020F0502020204030204" pitchFamily="34" charset="0"/>
                        </a:rPr>
                        <a:t>4.99%</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1213025486"/>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872466052"/>
                  </a:ext>
                </a:extLst>
              </a:tr>
              <a:tr h="710015">
                <a:tc>
                  <a:txBody>
                    <a:bodyPr/>
                    <a:lstStyle/>
                    <a:p>
                      <a:pPr algn="l" fontAlgn="b"/>
                      <a:r>
                        <a:rPr lang="en-US" sz="2400" b="1" i="0" u="none" strike="noStrike" dirty="0">
                          <a:solidFill>
                            <a:schemeClr val="tx1"/>
                          </a:solidFill>
                          <a:effectLst/>
                          <a:latin typeface="Calibri" panose="020F0502020204030204" pitchFamily="34" charset="0"/>
                        </a:rPr>
                        <a:t>Sale Price </a:t>
                      </a:r>
                    </a:p>
                    <a:p>
                      <a:pPr algn="l" fontAlgn="b"/>
                      <a:r>
                        <a:rPr lang="en-US" sz="2400" b="1" i="0" u="none" strike="noStrike" dirty="0">
                          <a:solidFill>
                            <a:schemeClr val="tx1"/>
                          </a:solidFill>
                          <a:effectLst/>
                          <a:latin typeface="Calibri" panose="020F0502020204030204" pitchFamily="34" charset="0"/>
                        </a:rPr>
                        <a:t>$93,999 or Less</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-16.30%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-17.82%</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-20.64%</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-0.92%</a:t>
                      </a:r>
                    </a:p>
                  </a:txBody>
                  <a:tcPr marL="7620" marR="7620" marT="7620" marB="0" anchor="b">
                    <a:lnL>
                      <a:noFill/>
                    </a:lnL>
                    <a:lnR>
                      <a:noFill/>
                    </a:lnR>
                    <a:lnT>
                      <a:noFill/>
                    </a:lnT>
                    <a:lnB>
                      <a:noFill/>
                    </a:lnB>
                  </a:tcPr>
                </a:tc>
                <a:extLst>
                  <a:ext uri="{0D108BD9-81ED-4DB2-BD59-A6C34878D82A}">
                    <a16:rowId xmlns:a16="http://schemas.microsoft.com/office/drawing/2014/main" val="466875962"/>
                  </a:ext>
                </a:extLst>
              </a:tr>
              <a:tr h="453675">
                <a:tc>
                  <a:txBody>
                    <a:bodyPr/>
                    <a:lstStyle/>
                    <a:p>
                      <a:pPr algn="l" fontAlgn="b"/>
                      <a:endParaRPr lang="en-US" sz="24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00785045"/>
                  </a:ext>
                </a:extLst>
              </a:tr>
              <a:tr h="785207">
                <a:tc>
                  <a:txBody>
                    <a:bodyPr/>
                    <a:lstStyle/>
                    <a:p>
                      <a:pPr algn="l" fontAlgn="b"/>
                      <a:r>
                        <a:rPr lang="en-US" sz="2400" b="1" i="0" u="none" strike="noStrike" dirty="0">
                          <a:solidFill>
                            <a:schemeClr val="tx1"/>
                          </a:solidFill>
                          <a:effectLst/>
                          <a:latin typeface="Calibri" panose="020F0502020204030204" pitchFamily="34" charset="0"/>
                        </a:rPr>
                        <a:t>Sale Price </a:t>
                      </a:r>
                    </a:p>
                    <a:p>
                      <a:pPr algn="l" fontAlgn="b"/>
                      <a:r>
                        <a:rPr lang="en-US" sz="2400" b="1" i="0" u="none" strike="noStrike" dirty="0">
                          <a:solidFill>
                            <a:schemeClr val="tx1"/>
                          </a:solidFill>
                          <a:effectLst/>
                          <a:latin typeface="Calibri" panose="020F0502020204030204" pitchFamily="34" charset="0"/>
                        </a:rPr>
                        <a:t>$94,000 to $177,999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-99.93%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-29.37%</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-8.95%</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-3.33%</a:t>
                      </a:r>
                    </a:p>
                  </a:txBody>
                  <a:tcPr marL="7620" marR="7620" marT="7620" marB="0" anchor="b">
                    <a:lnL>
                      <a:noFill/>
                    </a:lnL>
                    <a:lnR>
                      <a:noFill/>
                    </a:lnR>
                    <a:lnT>
                      <a:noFill/>
                    </a:lnT>
                    <a:lnB>
                      <a:noFill/>
                    </a:lnB>
                  </a:tcPr>
                </a:tc>
                <a:extLst>
                  <a:ext uri="{0D108BD9-81ED-4DB2-BD59-A6C34878D82A}">
                    <a16:rowId xmlns:a16="http://schemas.microsoft.com/office/drawing/2014/main" val="2450612503"/>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228714779"/>
                  </a:ext>
                </a:extLst>
              </a:tr>
              <a:tr h="785207">
                <a:tc>
                  <a:txBody>
                    <a:bodyPr/>
                    <a:lstStyle/>
                    <a:p>
                      <a:pPr algn="l" fontAlgn="b"/>
                      <a:r>
                        <a:rPr lang="en-US" sz="2400" b="1" i="0" u="none" strike="noStrike" dirty="0">
                          <a:solidFill>
                            <a:schemeClr val="tx1"/>
                          </a:solidFill>
                          <a:effectLst/>
                          <a:latin typeface="Calibri" panose="020F0502020204030204" pitchFamily="34" charset="0"/>
                        </a:rPr>
                        <a:t>Sale Price </a:t>
                      </a:r>
                    </a:p>
                    <a:p>
                      <a:pPr algn="l" fontAlgn="b"/>
                      <a:r>
                        <a:rPr lang="en-US" sz="2400" b="1" i="0" u="none" strike="noStrike" dirty="0">
                          <a:solidFill>
                            <a:schemeClr val="tx1"/>
                          </a:solidFill>
                          <a:effectLst/>
                          <a:latin typeface="Calibri" panose="020F0502020204030204" pitchFamily="34" charset="0"/>
                        </a:rPr>
                        <a:t>$178,000 to $261,999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-99.93%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-23.50%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33.47%</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6.30%</a:t>
                      </a:r>
                    </a:p>
                  </a:txBody>
                  <a:tcPr marL="7620" marR="7620" marT="7620" marB="0" anchor="b">
                    <a:lnL>
                      <a:noFill/>
                    </a:lnL>
                    <a:lnR>
                      <a:noFill/>
                    </a:lnR>
                    <a:lnT>
                      <a:noFill/>
                    </a:lnT>
                    <a:lnB>
                      <a:noFill/>
                    </a:lnB>
                  </a:tcPr>
                </a:tc>
                <a:extLst>
                  <a:ext uri="{0D108BD9-81ED-4DB2-BD59-A6C34878D82A}">
                    <a16:rowId xmlns:a16="http://schemas.microsoft.com/office/drawing/2014/main" val="326726314"/>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732279051"/>
                  </a:ext>
                </a:extLst>
              </a:tr>
              <a:tr h="453675">
                <a:tc>
                  <a:txBody>
                    <a:bodyPr/>
                    <a:lstStyle/>
                    <a:p>
                      <a:pPr algn="l" fontAlgn="b"/>
                      <a:r>
                        <a:rPr lang="en-US" sz="2400" b="1" i="0" u="none" strike="noStrike">
                          <a:solidFill>
                            <a:schemeClr val="tx1"/>
                          </a:solidFill>
                          <a:effectLst/>
                          <a:latin typeface="Calibri" panose="020F0502020204030204" pitchFamily="34" charset="0"/>
                        </a:rPr>
                        <a:t>$262,000 or More</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-22.25%</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0.85%</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79.23%</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8.29%</a:t>
                      </a:r>
                    </a:p>
                  </a:txBody>
                  <a:tcPr marL="7620" marR="7620" marT="7620" marB="0" anchor="b">
                    <a:lnL>
                      <a:noFill/>
                    </a:lnL>
                    <a:lnR>
                      <a:noFill/>
                    </a:lnR>
                    <a:lnT>
                      <a:noFill/>
                    </a:lnT>
                    <a:lnB>
                      <a:noFill/>
                    </a:lnB>
                  </a:tcPr>
                </a:tc>
                <a:extLst>
                  <a:ext uri="{0D108BD9-81ED-4DB2-BD59-A6C34878D82A}">
                    <a16:rowId xmlns:a16="http://schemas.microsoft.com/office/drawing/2014/main" val="231914364"/>
                  </a:ext>
                </a:extLst>
              </a:tr>
            </a:tbl>
          </a:graphicData>
        </a:graphic>
      </p:graphicFrame>
    </p:spTree>
    <p:extLst>
      <p:ext uri="{BB962C8B-B14F-4D97-AF65-F5344CB8AC3E}">
        <p14:creationId xmlns:p14="http://schemas.microsoft.com/office/powerpoint/2010/main" val="147680609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2198702" y="275002"/>
            <a:ext cx="7794596" cy="1065526"/>
          </a:xfrm>
          <a:prstGeom prst="rect">
            <a:avLst/>
          </a:prstGeom>
          <a:noFill/>
        </p:spPr>
        <p:txBody>
          <a:bodyPr wrap="square" lIns="0" tIns="0" rIns="0" bIns="0" rtlCol="0" anchor="t"/>
          <a:lstStyle/>
          <a:p>
            <a:pPr marL="0" marR="0" lvl="0" indent="0" algn="ctr" defTabSz="914400" rtl="0" eaLnBrk="1" fontAlgn="auto" latinLnBrk="0" hangingPunct="1">
              <a:lnSpc>
                <a:spcPts val="5897"/>
              </a:lnSpc>
              <a:spcBef>
                <a:spcPts val="0"/>
              </a:spcBef>
              <a:spcAft>
                <a:spcPts val="0"/>
              </a:spcAft>
              <a:buClrTx/>
              <a:buSzTx/>
              <a:buFontTx/>
              <a:buNone/>
              <a:tabLst/>
              <a:defRPr/>
            </a:pPr>
            <a:r>
              <a:rPr kumimoji="0" lang="en-US" sz="5119"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Predictions 2023</a:t>
            </a:r>
          </a:p>
          <a:p>
            <a:pPr marL="0" marR="0" lvl="0" indent="0" algn="ctr" defTabSz="914400" rtl="0" eaLnBrk="1" fontAlgn="auto" latinLnBrk="0" hangingPunct="1">
              <a:lnSpc>
                <a:spcPts val="5897"/>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736846" y="2272890"/>
            <a:ext cx="11159231" cy="3107184"/>
          </a:xfrm>
          <a:prstGeom prst="rect">
            <a:avLst/>
          </a:prstGeom>
          <a:noFill/>
        </p:spPr>
        <p:txBody>
          <a:bodyPr wrap="square" lIns="0" tIns="0" rIns="0" bIns="0" rtlCol="0" anchor="t"/>
          <a:lstStyle/>
          <a:p>
            <a:pPr marL="242900" marR="0" lvl="0" indent="-242900" algn="l" defTabSz="914400" rtl="0" eaLnBrk="1" fontAlgn="auto" latinLnBrk="0" hangingPunct="1">
              <a:lnSpc>
                <a:spcPts val="3110"/>
              </a:lnSpc>
              <a:spcBef>
                <a:spcPts val="0"/>
              </a:spcBef>
              <a:spcAft>
                <a:spcPts val="0"/>
              </a:spcAft>
              <a:buClrTx/>
              <a:buSzPct val="100000"/>
              <a:buFontTx/>
              <a:buChar char="•"/>
              <a:tabLst/>
              <a:defRPr/>
            </a:pPr>
            <a:r>
              <a:rPr kumimoji="0" lang="en-US" sz="40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Market Conditions Remain Strong</a:t>
            </a:r>
            <a:r>
              <a:rPr kumimoji="0" lang="en-US" sz="40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 Viable </a:t>
            </a:r>
            <a:endParaRPr kumimoji="0" lang="en-US" sz="40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Dollar Volume to Decrease</a:t>
            </a:r>
            <a:r>
              <a:rPr kumimoji="0" lang="en-US" sz="1725" b="0" i="0" u="none" strike="noStrike" kern="1200" cap="none" spc="0" normalizeH="0" noProof="0" dirty="0">
                <a:ln>
                  <a:noFill/>
                </a:ln>
                <a:solidFill>
                  <a:srgbClr val="E7E6E6"/>
                </a:solidFill>
                <a:effectLst/>
                <a:uLnTx/>
                <a:uFillTx/>
                <a:latin typeface="Lato" pitchFamily="34" charset="0"/>
                <a:ea typeface="Lato" pitchFamily="34" charset="-122"/>
                <a:cs typeface="Lato" pitchFamily="34" charset="-120"/>
              </a:rPr>
              <a:t> in 2023 </a:t>
            </a: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Sale Price </a:t>
            </a:r>
            <a:r>
              <a:rPr lang="en-US" sz="4400" b="1" dirty="0">
                <a:solidFill>
                  <a:srgbClr val="FFFFFF"/>
                </a:solidFill>
                <a:latin typeface="Lato" pitchFamily="34" charset="0"/>
                <a:ea typeface="Lato" pitchFamily="34" charset="-122"/>
                <a:cs typeface="Lato" pitchFamily="34" charset="-120"/>
              </a:rPr>
              <a:t>To Rise Again</a:t>
            </a:r>
            <a:endPar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lang="en-US" sz="1725" dirty="0">
                <a:solidFill>
                  <a:srgbClr val="E7E6E6"/>
                </a:solidFill>
                <a:latin typeface="Lato" pitchFamily="34" charset="0"/>
                <a:ea typeface="Lato" pitchFamily="34" charset="-122"/>
                <a:cs typeface="Lato" pitchFamily="34" charset="-120"/>
              </a:rPr>
              <a:t>Construction Cost and Inflation Will Push Prices Up</a:t>
            </a: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Months’ Supply </a:t>
            </a:r>
            <a:r>
              <a:rPr lang="en-US" sz="4400" b="1" dirty="0">
                <a:solidFill>
                  <a:srgbClr val="FFFFFF"/>
                </a:solidFill>
                <a:latin typeface="Lato" pitchFamily="34" charset="0"/>
                <a:ea typeface="Lato" pitchFamily="34" charset="-122"/>
                <a:cs typeface="Lato" pitchFamily="34" charset="-120"/>
              </a:rPr>
              <a:t>Will Fall</a:t>
            </a:r>
            <a:endPar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Lack of Inventory / Acceptance of Interest</a:t>
            </a:r>
            <a:r>
              <a:rPr kumimoji="0" lang="en-US" sz="1725" b="0" i="0" u="none" strike="noStrike" kern="1200" cap="none" spc="0" normalizeH="0" noProof="0" dirty="0">
                <a:ln>
                  <a:noFill/>
                </a:ln>
                <a:solidFill>
                  <a:srgbClr val="E7E6E6"/>
                </a:solidFill>
                <a:effectLst/>
                <a:uLnTx/>
                <a:uFillTx/>
                <a:latin typeface="Lato" pitchFamily="34" charset="0"/>
                <a:ea typeface="Lato" pitchFamily="34" charset="-122"/>
                <a:cs typeface="Lato" pitchFamily="34" charset="-120"/>
              </a:rPr>
              <a:t> Rates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48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346229" y="2015026"/>
            <a:ext cx="3219100" cy="1624820"/>
          </a:xfrm>
          <a:prstGeom prst="rect">
            <a:avLst/>
          </a:prstGeom>
          <a:noFill/>
        </p:spPr>
        <p:txBody>
          <a:bodyPr wrap="square" lIns="0" tIns="0" rIns="0" bIns="0" rtlCol="0" anchor="t"/>
          <a:lstStyle/>
          <a:p>
            <a:pPr marL="0" marR="0" lvl="0" indent="0" algn="l" defTabSz="914400" rtl="0" eaLnBrk="1" fontAlgn="auto" latinLnBrk="0" hangingPunct="1">
              <a:lnSpc>
                <a:spcPts val="5897"/>
              </a:lnSpc>
              <a:spcBef>
                <a:spcPts val="0"/>
              </a:spcBef>
              <a:spcAft>
                <a:spcPts val="0"/>
              </a:spcAft>
              <a:buClrTx/>
              <a:buSzTx/>
              <a:buFontTx/>
              <a:buNone/>
              <a:tabLst/>
              <a:defRPr/>
            </a:pPr>
            <a:r>
              <a:rPr kumimoji="0" lang="en-US" sz="5119"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Outline / Summary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3754960" y="1899614"/>
            <a:ext cx="7960909" cy="2983103"/>
          </a:xfrm>
          <a:prstGeom prst="rect">
            <a:avLst/>
          </a:prstGeom>
          <a:noFill/>
        </p:spPr>
        <p:txBody>
          <a:bodyPr wrap="square" lIns="0" tIns="0" rIns="0" bIns="0" rtlCol="0" anchor="t"/>
          <a:lstStyle/>
          <a:p>
            <a:pPr marL="242900" marR="0" lvl="0" indent="-242900" algn="l" defTabSz="914400" rtl="0" eaLnBrk="1" fontAlgn="auto" latinLnBrk="0" hangingPunct="1">
              <a:lnSpc>
                <a:spcPts val="3110"/>
              </a:lnSpc>
              <a:spcBef>
                <a:spcPts val="0"/>
              </a:spcBef>
              <a:spcAft>
                <a:spcPts val="0"/>
              </a:spcAft>
              <a:buClrTx/>
              <a:buSzPct val="100000"/>
              <a:buFontTx/>
              <a:buChar char="•"/>
              <a:tabLst/>
              <a:defRPr/>
            </a:pP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Look at Historical</a:t>
            </a:r>
            <a:r>
              <a:rPr kumimoji="0" lang="en-US" sz="27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Information from </a:t>
            </a:r>
            <a:r>
              <a:rPr lang="en-US" sz="2700" b="1" dirty="0">
                <a:solidFill>
                  <a:srgbClr val="FFFFFF"/>
                </a:solidFill>
                <a:latin typeface="Lato" pitchFamily="34" charset="0"/>
                <a:ea typeface="Lato" pitchFamily="34" charset="-122"/>
                <a:cs typeface="Lato" pitchFamily="34" charset="-120"/>
              </a:rPr>
              <a:t>2023 </a:t>
            </a: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Review Predictions Made For 2023</a:t>
            </a:r>
            <a:r>
              <a:rPr kumimoji="0" lang="en-US" sz="27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a:t>
            </a: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Make Predictions</a:t>
            </a:r>
            <a:r>
              <a:rPr kumimoji="0" lang="en-US" sz="27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For 2025</a:t>
            </a: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lang="en-US" sz="2700" b="1" baseline="0" dirty="0">
                <a:solidFill>
                  <a:srgbClr val="FFFFFF"/>
                </a:solidFill>
                <a:latin typeface="Lato" pitchFamily="34" charset="0"/>
                <a:ea typeface="Lato" pitchFamily="34" charset="-122"/>
                <a:cs typeface="Lato" pitchFamily="34" charset="-120"/>
              </a:rPr>
              <a:t>Review</a:t>
            </a:r>
            <a:r>
              <a:rPr lang="en-US" sz="2700" b="1" dirty="0">
                <a:solidFill>
                  <a:srgbClr val="FFFFFF"/>
                </a:solidFill>
                <a:latin typeface="Lato" pitchFamily="34" charset="0"/>
                <a:ea typeface="Lato" pitchFamily="34" charset="-122"/>
                <a:cs typeface="Lato" pitchFamily="34" charset="-120"/>
              </a:rPr>
              <a:t> New Developments Planned </a:t>
            </a:r>
          </a:p>
          <a:p>
            <a:pPr marL="457200" marR="0" lvl="1" indent="0" algn="l" defTabSz="914400" rtl="0" eaLnBrk="1" fontAlgn="auto" latinLnBrk="0" hangingPunct="1">
              <a:lnSpc>
                <a:spcPts val="1988"/>
              </a:lnSpc>
              <a:spcBef>
                <a:spcPts val="543"/>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782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189875" y="95251"/>
            <a:ext cx="11812249" cy="6667498"/>
          </a:xfrm>
          <a:prstGeom prst="rect">
            <a:avLst/>
          </a:prstGeom>
        </p:spPr>
      </p:pic>
      <p:sp>
        <p:nvSpPr>
          <p:cNvPr id="2" name="TextBox 1"/>
          <p:cNvSpPr txBox="1"/>
          <p:nvPr/>
        </p:nvSpPr>
        <p:spPr>
          <a:xfrm>
            <a:off x="1905000" y="95251"/>
            <a:ext cx="7620000" cy="461665"/>
          </a:xfrm>
          <a:prstGeom prst="rect">
            <a:avLst/>
          </a:prstGeom>
          <a:noFill/>
        </p:spPr>
        <p:txBody>
          <a:bodyPr lIns="91440" tIns="45720" rIns="91440" bIns="45720" rtlCol="0">
            <a:spAutoFit/>
          </a:bodyPr>
          <a:lstStyle/>
          <a:p>
            <a:pPr algn="ctr" fontAlgn="base"/>
            <a:r>
              <a:rPr lang="en-US" sz="2400">
                <a:solidFill>
                  <a:srgbClr val="333333">
                    <a:alpha val="20000"/>
                  </a:srgbClr>
                </a:solidFill>
                <a:latin typeface="Calibri"/>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953AA8-8013-47B9-A2DE-00EC3039A6FB}"/>
              </a:ext>
            </a:extLst>
          </p:cNvPr>
          <p:cNvSpPr txBox="1"/>
          <p:nvPr/>
        </p:nvSpPr>
        <p:spPr>
          <a:xfrm>
            <a:off x="404734" y="243512"/>
            <a:ext cx="10957809" cy="6370975"/>
          </a:xfrm>
          <a:prstGeom prst="rect">
            <a:avLst/>
          </a:prstGeom>
          <a:noFill/>
        </p:spPr>
        <p:txBody>
          <a:bodyPr wrap="square">
            <a:spAutoFit/>
          </a:bodyPr>
          <a:lstStyle/>
          <a:p>
            <a:pPr marL="0" marR="0">
              <a:spcBef>
                <a:spcPts val="0"/>
              </a:spcBef>
              <a:spcAft>
                <a:spcPts val="0"/>
              </a:spcAft>
            </a:pPr>
            <a:r>
              <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Predictions 2024</a:t>
            </a:r>
          </a:p>
          <a:p>
            <a:pPr marL="0" marR="0">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Dollar Volume about the same as 2023	</a:t>
            </a:r>
          </a:p>
          <a:p>
            <a:pPr marL="0" marR="0">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	Interest Rates won’t fall as previously expected  		</a:t>
            </a:r>
          </a:p>
          <a:p>
            <a:pPr marL="0" marR="0">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mbria" panose="02040503050406030204" pitchFamily="18" charset="0"/>
                <a:ea typeface="Calibri" panose="020F0502020204030204" pitchFamily="34" charset="0"/>
                <a:cs typeface="Arial" panose="020B0604020202020204" pitchFamily="34" charset="0"/>
              </a:rPr>
              <a:t>Fannie Mae 30-year mortgage rates to be at </a:t>
            </a:r>
          </a:p>
          <a:p>
            <a:pPr lvl="1"/>
            <a:r>
              <a:rPr lang="en-US" sz="3600" dirty="0">
                <a:effectLst/>
                <a:latin typeface="Cambria" panose="02040503050406030204" pitchFamily="18" charset="0"/>
                <a:ea typeface="Calibri" panose="020F0502020204030204" pitchFamily="34" charset="0"/>
                <a:cs typeface="Arial" panose="020B0604020202020204" pitchFamily="34" charset="0"/>
              </a:rPr>
              <a:t>	6.4 % by the end of 2024, compared to an 			earlier forecast of 5.8%.</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lvl="1"/>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	People less likely to give up their Sub 4% rate 		 move up.</a:t>
            </a:r>
          </a:p>
        </p:txBody>
      </p:sp>
    </p:spTree>
    <p:extLst>
      <p:ext uri="{BB962C8B-B14F-4D97-AF65-F5344CB8AC3E}">
        <p14:creationId xmlns:p14="http://schemas.microsoft.com/office/powerpoint/2010/main" val="77095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209862" y="47794"/>
            <a:ext cx="11982137" cy="6765947"/>
          </a:xfrm>
          <a:prstGeom prst="rect">
            <a:avLst/>
          </a:prstGeom>
        </p:spPr>
      </p:pic>
      <p:sp>
        <p:nvSpPr>
          <p:cNvPr id="2" name="TextBox 1"/>
          <p:cNvSpPr txBox="1"/>
          <p:nvPr/>
        </p:nvSpPr>
        <p:spPr>
          <a:xfrm>
            <a:off x="1905000" y="95251"/>
            <a:ext cx="7620000" cy="461665"/>
          </a:xfrm>
          <a:prstGeom prst="rect">
            <a:avLst/>
          </a:prstGeom>
          <a:noFill/>
        </p:spPr>
        <p:txBody>
          <a:bodyPr lIns="91440" tIns="45720" rIns="91440" bIns="45720" rtlCol="0">
            <a:spAutoFit/>
          </a:bodyPr>
          <a:lstStyle/>
          <a:p>
            <a:pPr algn="ctr" fontAlgn="base"/>
            <a:r>
              <a:rPr lang="en-US" sz="2400">
                <a:solidFill>
                  <a:srgbClr val="333333">
                    <a:alpha val="20000"/>
                  </a:srgbClr>
                </a:solidFill>
                <a:latin typeface="Calibri"/>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298764-8F4B-4F14-BD28-2EDD43E71E2D}"/>
              </a:ext>
            </a:extLst>
          </p:cNvPr>
          <p:cNvSpPr txBox="1"/>
          <p:nvPr/>
        </p:nvSpPr>
        <p:spPr>
          <a:xfrm>
            <a:off x="164892" y="164893"/>
            <a:ext cx="11797259" cy="5027530"/>
          </a:xfrm>
          <a:prstGeom prst="rect">
            <a:avLst/>
          </a:prstGeom>
          <a:noFill/>
        </p:spPr>
        <p:txBody>
          <a:bodyPr wrap="square">
            <a:spAutoFit/>
          </a:bodyPr>
          <a:lstStyle/>
          <a:p>
            <a:pPr marL="0" marR="0">
              <a:spcBef>
                <a:spcPts val="0"/>
              </a:spcBef>
              <a:spcAft>
                <a:spcPts val="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Dollar Volume will be about the same </a:t>
            </a:r>
          </a:p>
          <a:p>
            <a:pPr marL="0" marR="0" indent="457200">
              <a:spcBef>
                <a:spcPts val="0"/>
              </a:spcBef>
              <a:spcAft>
                <a:spcPts val="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Not only because of Interest Rates</a:t>
            </a:r>
          </a:p>
          <a:p>
            <a:pPr marL="0" marR="0" indent="457200">
              <a:spcBef>
                <a:spcPts val="0"/>
              </a:spcBef>
              <a:spcAft>
                <a:spcPts val="0"/>
              </a:spcAft>
            </a:pP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spcBef>
                <a:spcPts val="0"/>
              </a:spcBef>
              <a:spcAft>
                <a:spcPts val="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Because of</a:t>
            </a:r>
          </a:p>
          <a:p>
            <a:pPr marL="0" marR="0" indent="457200" algn="ctr">
              <a:lnSpc>
                <a:spcPct val="150000"/>
              </a:lnSpc>
              <a:spcBef>
                <a:spcPts val="0"/>
              </a:spcBef>
              <a:spcAft>
                <a:spcPts val="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 INSURANCE PREMIUMS</a:t>
            </a:r>
          </a:p>
        </p:txBody>
      </p:sp>
    </p:spTree>
    <p:extLst>
      <p:ext uri="{BB962C8B-B14F-4D97-AF65-F5344CB8AC3E}">
        <p14:creationId xmlns:p14="http://schemas.microsoft.com/office/powerpoint/2010/main" val="2064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E8D7CA1-8EA9-4E05-BAFE-64C8572DC3AB}"/>
              </a:ext>
            </a:extLst>
          </p:cNvPr>
          <p:cNvGraphicFramePr>
            <a:graphicFrameLocks/>
          </p:cNvGraphicFramePr>
          <p:nvPr>
            <p:extLst>
              <p:ext uri="{D42A27DB-BD31-4B8C-83A1-F6EECF244321}">
                <p14:modId xmlns:p14="http://schemas.microsoft.com/office/powerpoint/2010/main" val="1744659468"/>
              </p:ext>
            </p:extLst>
          </p:nvPr>
        </p:nvGraphicFramePr>
        <p:xfrm>
          <a:off x="345989" y="269823"/>
          <a:ext cx="11496241" cy="64457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3045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E40FB7-B9E2-47BF-BD64-826FFBD3F907}"/>
              </a:ext>
            </a:extLst>
          </p:cNvPr>
          <p:cNvSpPr txBox="1"/>
          <p:nvPr/>
        </p:nvSpPr>
        <p:spPr>
          <a:xfrm>
            <a:off x="287311" y="719528"/>
            <a:ext cx="11617377" cy="5016758"/>
          </a:xfrm>
          <a:prstGeom prst="rect">
            <a:avLst/>
          </a:prstGeom>
          <a:noFill/>
        </p:spPr>
        <p:txBody>
          <a:bodyPr wrap="square">
            <a:spAutoFit/>
          </a:bodyPr>
          <a:lstStyle/>
          <a:p>
            <a:pPr marL="0" marR="0" algn="ctr">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Average Premium for a $300,000 in Louisiana is  $5710*</a:t>
            </a:r>
          </a:p>
          <a:p>
            <a:pPr marL="0" marR="0" algn="ctr">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Average Premium for a $300,000 in USA is $2,151*</a:t>
            </a:r>
          </a:p>
          <a:p>
            <a:pPr marL="0" marR="0" algn="ctr">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Additional Cost of Insurance for LA is $3,559 or about $300 /month</a:t>
            </a:r>
          </a:p>
          <a:p>
            <a:pPr marL="0" marR="0" algn="ctr">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7% interest on a 30-year mortgage </a:t>
            </a:r>
          </a:p>
          <a:p>
            <a:pPr marL="0" marR="0" algn="ctr">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$300 per month gets you about $45,000</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*Bank Rate Website</a:t>
            </a:r>
          </a:p>
        </p:txBody>
      </p:sp>
    </p:spTree>
    <p:extLst>
      <p:ext uri="{BB962C8B-B14F-4D97-AF65-F5344CB8AC3E}">
        <p14:creationId xmlns:p14="http://schemas.microsoft.com/office/powerpoint/2010/main" val="385475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067B78-5BF0-45CC-A5FF-FED240CFF4E9}"/>
              </a:ext>
            </a:extLst>
          </p:cNvPr>
          <p:cNvSpPr txBox="1"/>
          <p:nvPr/>
        </p:nvSpPr>
        <p:spPr>
          <a:xfrm>
            <a:off x="254833" y="164893"/>
            <a:ext cx="11767278" cy="6370975"/>
          </a:xfrm>
          <a:prstGeom prst="rect">
            <a:avLst/>
          </a:prstGeom>
          <a:noFill/>
        </p:spPr>
        <p:txBody>
          <a:bodyPr wrap="square">
            <a:spAutoFit/>
          </a:bodyPr>
          <a:lstStyle/>
          <a:p>
            <a:pPr marL="0" marR="0">
              <a:lnSpc>
                <a:spcPct val="150000"/>
              </a:lnSpc>
              <a:spcBef>
                <a:spcPts val="0"/>
              </a:spcBef>
              <a:spcAft>
                <a:spcPts val="0"/>
              </a:spcAft>
            </a:pPr>
            <a:r>
              <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Median Prices to Remain Unchanged in 2024</a:t>
            </a:r>
          </a:p>
          <a:p>
            <a:pPr marL="0" marR="0">
              <a:lnSpc>
                <a:spcPct val="150000"/>
              </a:lnSpc>
              <a:spcBef>
                <a:spcPts val="0"/>
              </a:spcBef>
              <a:spcAft>
                <a:spcPts val="0"/>
              </a:spcAft>
            </a:pPr>
            <a:r>
              <a:rPr lang="en-US" sz="4800" dirty="0">
                <a:effectLst/>
                <a:latin typeface="Calibri" panose="020F0502020204030204" pitchFamily="34" charset="0"/>
                <a:ea typeface="Calibri" panose="020F0502020204030204" pitchFamily="34" charset="0"/>
                <a:cs typeface="Times New Roman" panose="02020603050405020304" pitchFamily="18" charset="0"/>
              </a:rPr>
              <a:t>	Cost are Stabilizing</a:t>
            </a:r>
          </a:p>
          <a:p>
            <a:pPr marL="0" marR="0">
              <a:spcBef>
                <a:spcPts val="0"/>
              </a:spcBef>
              <a:spcAft>
                <a:spcPts val="0"/>
              </a:spcAft>
            </a:pPr>
            <a:r>
              <a:rPr lang="en-US" sz="4800" dirty="0">
                <a:effectLst/>
                <a:latin typeface="Calibri" panose="020F0502020204030204" pitchFamily="34" charset="0"/>
                <a:ea typeface="Calibri" panose="020F0502020204030204" pitchFamily="34" charset="0"/>
                <a:cs typeface="Times New Roman" panose="02020603050405020304" pitchFamily="18" charset="0"/>
              </a:rPr>
              <a:t>	Decreases in Volume will contribute to 		slowing increases</a:t>
            </a:r>
          </a:p>
          <a:p>
            <a:pPr marL="0" marR="0">
              <a:lnSpc>
                <a:spcPct val="150000"/>
              </a:lnSpc>
              <a:spcBef>
                <a:spcPts val="0"/>
              </a:spcBef>
              <a:spcAft>
                <a:spcPts val="0"/>
              </a:spcAft>
            </a:pPr>
            <a:r>
              <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Inventory for 2024</a:t>
            </a:r>
          </a:p>
          <a:p>
            <a:pPr marL="0" marR="0">
              <a:spcBef>
                <a:spcPts val="0"/>
              </a:spcBef>
              <a:spcAft>
                <a:spcPts val="0"/>
              </a:spcAft>
            </a:pPr>
            <a:r>
              <a:rPr lang="en-US" sz="4800" dirty="0">
                <a:effectLst/>
                <a:latin typeface="Calibri" panose="020F0502020204030204" pitchFamily="34" charset="0"/>
                <a:ea typeface="Calibri" panose="020F0502020204030204" pitchFamily="34" charset="0"/>
                <a:cs typeface="Times New Roman" panose="02020603050405020304" pitchFamily="18" charset="0"/>
              </a:rPr>
              <a:t>	Will stabilize days on Market and </a:t>
            </a:r>
          </a:p>
          <a:p>
            <a:pPr marL="0" marR="0">
              <a:spcBef>
                <a:spcPts val="0"/>
              </a:spcBef>
              <a:spcAft>
                <a:spcPts val="0"/>
              </a:spcAft>
            </a:pPr>
            <a:r>
              <a:rPr lang="en-US" sz="4800" dirty="0">
                <a:latin typeface="Calibri" panose="020F0502020204030204" pitchFamily="34" charset="0"/>
                <a:ea typeface="Calibri" panose="020F0502020204030204" pitchFamily="34" charset="0"/>
                <a:cs typeface="Times New Roman" panose="02020603050405020304" pitchFamily="18" charset="0"/>
              </a:rPr>
              <a:t>       </a:t>
            </a:r>
            <a:r>
              <a:rPr lang="en-US" sz="4800" dirty="0">
                <a:effectLst/>
                <a:latin typeface="Calibri" panose="020F0502020204030204" pitchFamily="34" charset="0"/>
                <a:ea typeface="Calibri" panose="020F0502020204030204" pitchFamily="34" charset="0"/>
                <a:cs typeface="Times New Roman" panose="02020603050405020304" pitchFamily="18" charset="0"/>
              </a:rPr>
              <a:t>Months’ Supply should Stabilize </a:t>
            </a:r>
          </a:p>
        </p:txBody>
      </p:sp>
    </p:spTree>
    <p:extLst>
      <p:ext uri="{BB962C8B-B14F-4D97-AF65-F5344CB8AC3E}">
        <p14:creationId xmlns:p14="http://schemas.microsoft.com/office/powerpoint/2010/main" val="3149537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pic>
        <p:nvPicPr>
          <p:cNvPr id="26" name="Picture 25">
            <a:extLst>
              <a:ext uri="{FF2B5EF4-FFF2-40B4-BE49-F238E27FC236}">
                <a16:creationId xmlns:a16="http://schemas.microsoft.com/office/drawing/2014/main" id="{CA7DC10E-07D8-1D4F-8823-A7FF22C29D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31768" y="5349402"/>
            <a:ext cx="1508598" cy="1508598"/>
          </a:xfrm>
          <a:prstGeom prst="rect">
            <a:avLst/>
          </a:prstGeom>
        </p:spPr>
      </p:pic>
      <p:sp>
        <p:nvSpPr>
          <p:cNvPr id="10" name="TextBox 9">
            <a:extLst>
              <a:ext uri="{FF2B5EF4-FFF2-40B4-BE49-F238E27FC236}">
                <a16:creationId xmlns:a16="http://schemas.microsoft.com/office/drawing/2014/main" id="{08F7621D-E1AB-4664-B4EE-CB97AFA9FF54}"/>
              </a:ext>
            </a:extLst>
          </p:cNvPr>
          <p:cNvSpPr txBox="1"/>
          <p:nvPr/>
        </p:nvSpPr>
        <p:spPr>
          <a:xfrm>
            <a:off x="2796514" y="1545854"/>
            <a:ext cx="6136170" cy="2981907"/>
          </a:xfrm>
          <a:prstGeom prst="rect">
            <a:avLst/>
          </a:prstGeom>
          <a:noFill/>
        </p:spPr>
        <p:txBody>
          <a:bodyPr wrap="square">
            <a:spAutoFit/>
          </a:bodyPr>
          <a:lstStyle/>
          <a:p>
            <a:pPr marL="0" marR="0">
              <a:lnSpc>
                <a:spcPct val="150000"/>
              </a:lnSpc>
              <a:spcBef>
                <a:spcPts val="0"/>
              </a:spcBef>
              <a:spcAft>
                <a:spcPts val="0"/>
              </a:spcAft>
            </a:pPr>
            <a:r>
              <a:rPr lang="en-US" sz="6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New Development</a:t>
            </a:r>
          </a:p>
        </p:txBody>
      </p:sp>
    </p:spTree>
    <p:extLst>
      <p:ext uri="{BB962C8B-B14F-4D97-AF65-F5344CB8AC3E}">
        <p14:creationId xmlns:p14="http://schemas.microsoft.com/office/powerpoint/2010/main" val="3016724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C82ABC-7328-4223-9224-301887F85D33}"/>
              </a:ext>
            </a:extLst>
          </p:cNvPr>
          <p:cNvSpPr txBox="1"/>
          <p:nvPr/>
        </p:nvSpPr>
        <p:spPr>
          <a:xfrm>
            <a:off x="299804" y="434715"/>
            <a:ext cx="11407514" cy="6186309"/>
          </a:xfrm>
          <a:prstGeom prst="rect">
            <a:avLst/>
          </a:prstGeom>
          <a:noFill/>
        </p:spPr>
        <p:txBody>
          <a:bodyPr wrap="square">
            <a:spAutoFit/>
          </a:bodyPr>
          <a:lstStyle/>
          <a:p>
            <a:r>
              <a:rPr lang="en-US" sz="4400" dirty="0">
                <a:solidFill>
                  <a:srgbClr val="FFFF00"/>
                </a:solidFill>
              </a:rPr>
              <a:t>Benton at Magnolia Woods | Harvest Companies </a:t>
            </a:r>
            <a:r>
              <a:rPr lang="en-US" sz="4400" dirty="0"/>
              <a:t>• Location: Highland Road and Magnolia Woods • Total Lots: 74 </a:t>
            </a:r>
          </a:p>
          <a:p>
            <a:r>
              <a:rPr lang="en-US" sz="4400" dirty="0"/>
              <a:t>• Price Range $170s - $300s</a:t>
            </a:r>
          </a:p>
          <a:p>
            <a:r>
              <a:rPr lang="en-US" sz="4400" dirty="0"/>
              <a:t> • Home size/living area: 1,700 – 3,500+ SF  </a:t>
            </a:r>
          </a:p>
          <a:p>
            <a:r>
              <a:rPr lang="en-US" sz="4400" dirty="0"/>
              <a:t> • Amenities Highland Rd Corridor. Walkable access to a family-friendly commercial district. Ample green space and a beautiful community pond</a:t>
            </a:r>
          </a:p>
        </p:txBody>
      </p:sp>
    </p:spTree>
    <p:extLst>
      <p:ext uri="{BB962C8B-B14F-4D97-AF65-F5344CB8AC3E}">
        <p14:creationId xmlns:p14="http://schemas.microsoft.com/office/powerpoint/2010/main" val="18601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
        <p:cNvGrpSpPr/>
        <p:nvPr/>
      </p:nvGrpSpPr>
      <p:grpSpPr>
        <a:xfrm>
          <a:off x="0" y="0"/>
          <a:ext cx="0" cy="0"/>
          <a:chOff x="0" y="0"/>
          <a:chExt cx="0" cy="0"/>
        </a:xfrm>
      </p:grpSpPr>
      <p:pic>
        <p:nvPicPr>
          <p:cNvPr id="7" name="Picture 6" descr="An aerial view of a large area with trees&#10;&#10;Description automatically generated">
            <a:extLst>
              <a:ext uri="{FF2B5EF4-FFF2-40B4-BE49-F238E27FC236}">
                <a16:creationId xmlns:a16="http://schemas.microsoft.com/office/drawing/2014/main" id="{23A9EDA2-4296-4A5F-9576-022459963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67" y="1662906"/>
            <a:ext cx="5291666" cy="3532187"/>
          </a:xfrm>
          <a:prstGeom prst="rect">
            <a:avLst/>
          </a:prstGeom>
        </p:spPr>
      </p:pic>
      <p:pic>
        <p:nvPicPr>
          <p:cNvPr id="10" name="Picture 9" descr="A map of a building with a pond&#10;&#10;Description automatically generated">
            <a:extLst>
              <a:ext uri="{FF2B5EF4-FFF2-40B4-BE49-F238E27FC236}">
                <a16:creationId xmlns:a16="http://schemas.microsoft.com/office/drawing/2014/main" id="{5D8327CF-E25E-49C3-B3FA-0BA642D565A6}"/>
              </a:ext>
            </a:extLst>
          </p:cNvPr>
          <p:cNvPicPr>
            <a:picLocks noChangeAspect="1"/>
          </p:cNvPicPr>
          <p:nvPr/>
        </p:nvPicPr>
        <p:blipFill>
          <a:blip r:embed="rId4"/>
          <a:stretch>
            <a:fillRect/>
          </a:stretch>
        </p:blipFill>
        <p:spPr>
          <a:xfrm>
            <a:off x="6256865" y="1775354"/>
            <a:ext cx="5291667" cy="3307291"/>
          </a:xfrm>
          <a:prstGeom prst="rect">
            <a:avLst/>
          </a:prstGeom>
        </p:spPr>
      </p:pic>
      <p:sp>
        <p:nvSpPr>
          <p:cNvPr id="82" name="Google Shape;82;p16"/>
          <p:cNvSpPr/>
          <p:nvPr/>
        </p:nvSpPr>
        <p:spPr>
          <a:xfrm>
            <a:off x="1708880" y="2936045"/>
            <a:ext cx="2238418" cy="1875798"/>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Tree>
    <p:extLst>
      <p:ext uri="{BB962C8B-B14F-4D97-AF65-F5344CB8AC3E}">
        <p14:creationId xmlns:p14="http://schemas.microsoft.com/office/powerpoint/2010/main" val="3684447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224413" y="2517456"/>
            <a:ext cx="3624331" cy="1511946"/>
          </a:xfrm>
          <a:prstGeom prst="rect">
            <a:avLst/>
          </a:prstGeom>
          <a:noFill/>
        </p:spPr>
        <p:txBody>
          <a:bodyPr wrap="square" lIns="0" tIns="0" rIns="0" bIns="0" rtlCol="0" anchor="t"/>
          <a:lstStyle/>
          <a:p>
            <a:pPr marL="0" marR="0" lvl="0" indent="0" algn="ctr" defTabSz="914400" rtl="0" eaLnBrk="1" fontAlgn="auto" latinLnBrk="0" hangingPunct="1">
              <a:lnSpc>
                <a:spcPts val="5897"/>
              </a:lnSpc>
              <a:spcBef>
                <a:spcPts val="0"/>
              </a:spcBef>
              <a:spcAft>
                <a:spcPts val="0"/>
              </a:spcAft>
              <a:buClrTx/>
              <a:buSzTx/>
              <a:buFontTx/>
              <a:buNone/>
              <a:tabLst/>
              <a:defRPr/>
            </a:pPr>
            <a:r>
              <a:rPr lang="en-US" sz="5119" b="1" dirty="0">
                <a:solidFill>
                  <a:srgbClr val="FFFFFF"/>
                </a:solidFill>
                <a:latin typeface="Lato" pitchFamily="34" charset="0"/>
                <a:ea typeface="Lato" pitchFamily="34" charset="-122"/>
                <a:cs typeface="Lato" pitchFamily="34" charset="-120"/>
              </a:rPr>
              <a:t>OVERVIEW of 2023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3848744" y="599133"/>
            <a:ext cx="7860935" cy="5659734"/>
          </a:xfrm>
          <a:prstGeom prst="rect">
            <a:avLst/>
          </a:prstGeom>
          <a:noFill/>
        </p:spPr>
        <p:txBody>
          <a:bodyPr wrap="square" lIns="0" tIns="0" rIns="0" bIns="0" rtlCol="0" anchor="t"/>
          <a:lstStyle/>
          <a:p>
            <a:pPr marL="242900" marR="0" lvl="0" indent="-242900" algn="l" defTabSz="914400" rtl="0" eaLnBrk="1" fontAlgn="auto" latinLnBrk="0" hangingPunct="1">
              <a:lnSpc>
                <a:spcPts val="3110"/>
              </a:lnSpc>
              <a:spcBef>
                <a:spcPts val="0"/>
              </a:spcBef>
              <a:spcAft>
                <a:spcPts val="0"/>
              </a:spcAft>
              <a:buClrTx/>
              <a:buSzPct val="100000"/>
              <a:buFontTx/>
              <a:buChar char="•"/>
              <a:tabLst/>
              <a:defRPr/>
            </a:pPr>
            <a:r>
              <a:rPr kumimoji="0" lang="en-US" sz="44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Market Conditions Slowed</a:t>
            </a:r>
          </a:p>
          <a:p>
            <a:pPr marL="242900" marR="0" lvl="0" indent="-242900" algn="l" defTabSz="914400" rtl="0" eaLnBrk="1" fontAlgn="auto" latinLnBrk="0" hangingPunct="1">
              <a:lnSpc>
                <a:spcPts val="3110"/>
              </a:lnSpc>
              <a:spcBef>
                <a:spcPts val="0"/>
              </a:spcBef>
              <a:spcAft>
                <a:spcPts val="0"/>
              </a:spcAft>
              <a:buClrTx/>
              <a:buSzPct val="100000"/>
              <a:buFontTx/>
              <a:buChar char="•"/>
              <a:tabLst/>
              <a:defRPr/>
            </a:pPr>
            <a:endParaRPr lang="en-US" sz="2700" b="1" dirty="0">
              <a:solidFill>
                <a:srgbClr val="FFFFFF"/>
              </a:solidFill>
              <a:latin typeface="Lato" pitchFamily="34" charset="0"/>
              <a:ea typeface="Lato" pitchFamily="34" charset="-122"/>
              <a:cs typeface="Lato" pitchFamily="34" charset="-120"/>
            </a:endParaRPr>
          </a:p>
          <a:p>
            <a:pPr marL="242900" marR="0" lvl="0" indent="-242900" algn="l" defTabSz="914400" rtl="0" eaLnBrk="1" fontAlgn="auto" latinLnBrk="0" hangingPunct="1">
              <a:lnSpc>
                <a:spcPts val="3110"/>
              </a:lnSpc>
              <a:spcBef>
                <a:spcPts val="0"/>
              </a:spcBef>
              <a:spcAft>
                <a:spcPts val="0"/>
              </a:spcAft>
              <a:buClrTx/>
              <a:buSzPct val="100000"/>
              <a:buFontTx/>
              <a:buChar char="•"/>
              <a:tabLst/>
              <a:defRPr/>
            </a:pPr>
            <a:r>
              <a:rPr kumimoji="0" lang="en-US" sz="27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Dollar Volume  </a:t>
            </a:r>
            <a:endPar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endParaRP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2022 Dollar Volume Down  9.55%       </a:t>
            </a:r>
          </a:p>
          <a:p>
            <a:pPr marL="457200" marR="0" lvl="1" indent="0" algn="l" defTabSz="914400" rtl="0" eaLnBrk="1" fontAlgn="auto" latinLnBrk="0" hangingPunct="1">
              <a:lnSpc>
                <a:spcPts val="1988"/>
              </a:lnSpc>
              <a:spcBef>
                <a:spcPts val="543"/>
              </a:spcBef>
              <a:spcAft>
                <a:spcPts val="0"/>
              </a:spcAft>
              <a:buClrTx/>
              <a:buSzTx/>
              <a:buFontTx/>
              <a:buNone/>
              <a:tabLst/>
              <a:defRPr/>
            </a:pPr>
            <a:r>
              <a:rPr lang="en-US" sz="1725" dirty="0">
                <a:solidFill>
                  <a:srgbClr val="E7E6E6"/>
                </a:solidFill>
                <a:latin typeface="Lato" pitchFamily="34" charset="0"/>
                <a:ea typeface="Lato" pitchFamily="34" charset="-122"/>
                <a:cs typeface="Lato" pitchFamily="34" charset="-120"/>
              </a:rPr>
              <a:t>2023 </a:t>
            </a: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Dollar Volume Down by 24.35% (at 2019 Levels )</a:t>
            </a: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Median Sale Price Rose by Only</a:t>
            </a:r>
            <a:r>
              <a:rPr kumimoji="0" lang="en-US" sz="2700" b="1" i="0" u="none" strike="noStrike" kern="1200" cap="none" spc="0" normalizeH="0" noProof="0" dirty="0">
                <a:ln>
                  <a:noFill/>
                </a:ln>
                <a:solidFill>
                  <a:srgbClr val="FFFFFF"/>
                </a:solidFill>
                <a:effectLst/>
                <a:uLnTx/>
                <a:uFillTx/>
                <a:latin typeface="Lato" pitchFamily="34" charset="0"/>
                <a:ea typeface="Lato" pitchFamily="34" charset="-122"/>
                <a:cs typeface="Lato" pitchFamily="34" charset="-120"/>
              </a:rPr>
              <a:t> 1.57</a:t>
            </a: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a:t>
            </a: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The Median rose from $239,000 to $255,000</a:t>
            </a:r>
            <a:r>
              <a:rPr lang="en-US" sz="1725" dirty="0">
                <a:solidFill>
                  <a:srgbClr val="E7E6E6"/>
                </a:solidFill>
                <a:latin typeface="Lato" pitchFamily="34" charset="0"/>
                <a:ea typeface="Lato" pitchFamily="34" charset="-122"/>
                <a:cs typeface="Lato" pitchFamily="34" charset="-120"/>
              </a:rPr>
              <a:t>,</a:t>
            </a: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 or 6.69% in 2022</a:t>
            </a:r>
          </a:p>
          <a:p>
            <a:pPr marL="242900" marR="0" lvl="0" indent="-242900" algn="l" defTabSz="914400" rtl="0" eaLnBrk="1" fontAlgn="auto" latinLnBrk="0" hangingPunct="1">
              <a:lnSpc>
                <a:spcPts val="3110"/>
              </a:lnSpc>
              <a:spcBef>
                <a:spcPts val="2729"/>
              </a:spcBef>
              <a:spcAft>
                <a:spcPts val="0"/>
              </a:spcAft>
              <a:buClrTx/>
              <a:buSzPct val="100000"/>
              <a:buFontTx/>
              <a:buChar char="•"/>
              <a:tabLst/>
              <a:defRPr/>
            </a:pPr>
            <a:r>
              <a:rPr kumimoji="0" lang="en-US" sz="270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Months’ Supply Rose by 57.14%</a:t>
            </a: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Months' Supply in 2023 was 3.3            </a:t>
            </a:r>
          </a:p>
          <a:p>
            <a:pPr marL="457200" marR="0" lvl="1" indent="0" algn="l" defTabSz="914400" rtl="0" eaLnBrk="1" fontAlgn="auto" latinLnBrk="0" hangingPunct="1">
              <a:lnSpc>
                <a:spcPts val="1988"/>
              </a:lnSpc>
              <a:spcBef>
                <a:spcPts val="543"/>
              </a:spcBef>
              <a:spcAft>
                <a:spcPts val="0"/>
              </a:spcAft>
              <a:buClrTx/>
              <a:buSzTx/>
              <a:buFontTx/>
              <a:buNone/>
              <a:tabLst/>
              <a:defRPr/>
            </a:pPr>
            <a:r>
              <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Months' Supply in 2022 was 2.1</a:t>
            </a:r>
          </a:p>
          <a:p>
            <a:pPr marL="242900" lvl="0" indent="-242900">
              <a:lnSpc>
                <a:spcPts val="3110"/>
              </a:lnSpc>
              <a:spcBef>
                <a:spcPts val="2729"/>
              </a:spcBef>
              <a:buSzPct val="100000"/>
              <a:buFontTx/>
              <a:buChar char="•"/>
              <a:defRPr/>
            </a:pPr>
            <a:r>
              <a:rPr lang="en-US" sz="2700" b="1" dirty="0">
                <a:solidFill>
                  <a:srgbClr val="FFFFFF"/>
                </a:solidFill>
                <a:latin typeface="Lato" pitchFamily="34" charset="0"/>
                <a:ea typeface="Lato" pitchFamily="34" charset="-122"/>
                <a:cs typeface="Lato" pitchFamily="34" charset="-120"/>
              </a:rPr>
              <a:t>Median Days on Market Rose by 280%</a:t>
            </a:r>
          </a:p>
          <a:p>
            <a:pPr lvl="1">
              <a:lnSpc>
                <a:spcPts val="1988"/>
              </a:lnSpc>
              <a:spcBef>
                <a:spcPts val="543"/>
              </a:spcBef>
              <a:defRPr/>
            </a:pPr>
            <a:r>
              <a:rPr lang="en-US" sz="1725" dirty="0">
                <a:solidFill>
                  <a:srgbClr val="E7E6E6"/>
                </a:solidFill>
                <a:latin typeface="Lato" pitchFamily="34" charset="0"/>
                <a:ea typeface="Lato" pitchFamily="34" charset="-122"/>
                <a:cs typeface="Lato" pitchFamily="34" charset="-120"/>
              </a:rPr>
              <a:t>Median Days on Market in 2022 was 5    </a:t>
            </a:r>
          </a:p>
          <a:p>
            <a:pPr lvl="1">
              <a:lnSpc>
                <a:spcPts val="1988"/>
              </a:lnSpc>
              <a:spcBef>
                <a:spcPts val="543"/>
              </a:spcBef>
              <a:defRPr/>
            </a:pPr>
            <a:r>
              <a:rPr lang="en-US" sz="1725" dirty="0">
                <a:solidFill>
                  <a:srgbClr val="E7E6E6"/>
                </a:solidFill>
                <a:latin typeface="Lato" pitchFamily="34" charset="0"/>
                <a:ea typeface="Lato" pitchFamily="34" charset="-122"/>
                <a:cs typeface="Lato" pitchFamily="34" charset="-120"/>
              </a:rPr>
              <a:t>Median Days on Market in 2023 was 19</a:t>
            </a:r>
            <a:endParaRPr lang="en-US" dirty="0">
              <a:solidFill>
                <a:prstClr val="black"/>
              </a:solidFill>
              <a:latin typeface="Arial"/>
            </a:endParaRPr>
          </a:p>
          <a:p>
            <a:pPr marL="457200" marR="0" lvl="1" indent="0" algn="l" defTabSz="914400" rtl="0" eaLnBrk="1" fontAlgn="auto" latinLnBrk="0" hangingPunct="1">
              <a:lnSpc>
                <a:spcPts val="1988"/>
              </a:lnSpc>
              <a:spcBef>
                <a:spcPts val="543"/>
              </a:spcBef>
              <a:spcAft>
                <a:spcPts val="0"/>
              </a:spcAft>
              <a:buClrTx/>
              <a:buSzTx/>
              <a:buFontTx/>
              <a:buNone/>
              <a:tabLst/>
              <a:defRPr/>
            </a:pPr>
            <a:endParaRPr kumimoji="0" lang="en-US" sz="172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down)">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down)">
                                      <p:cBhvr>
                                        <p:cTn id="31" dur="500"/>
                                        <p:tgtEl>
                                          <p:spTgt spid="3">
                                            <p:txEl>
                                              <p:pRg st="7" end="7"/>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down)">
                                      <p:cBhvr>
                                        <p:cTn id="34" dur="500"/>
                                        <p:tgtEl>
                                          <p:spTgt spid="3">
                                            <p:txEl>
                                              <p:pRg st="8" end="8"/>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down)">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wipe(down)">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wipe(down)">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69AC-1017-4513-8D86-26CCED19FEF4}"/>
              </a:ext>
            </a:extLst>
          </p:cNvPr>
          <p:cNvSpPr txBox="1"/>
          <p:nvPr/>
        </p:nvSpPr>
        <p:spPr>
          <a:xfrm>
            <a:off x="347272" y="149901"/>
            <a:ext cx="11497456" cy="6863417"/>
          </a:xfrm>
          <a:prstGeom prst="rect">
            <a:avLst/>
          </a:prstGeom>
          <a:noFill/>
        </p:spPr>
        <p:txBody>
          <a:bodyPr wrap="square">
            <a:spAutoFit/>
          </a:bodyPr>
          <a:lstStyle/>
          <a:p>
            <a:r>
              <a:rPr lang="en-US" sz="4400" dirty="0" err="1">
                <a:solidFill>
                  <a:srgbClr val="FFFF00"/>
                </a:solidFill>
              </a:rPr>
              <a:t>Highlake</a:t>
            </a:r>
            <a:r>
              <a:rPr lang="en-US" sz="4400" dirty="0">
                <a:solidFill>
                  <a:srgbClr val="FFFF00"/>
                </a:solidFill>
              </a:rPr>
              <a:t> | Harvest Companies </a:t>
            </a:r>
          </a:p>
          <a:p>
            <a:r>
              <a:rPr lang="en-US" sz="4400" dirty="0"/>
              <a:t>• Location: Corner of Claiborne &amp; Edmund Hawes</a:t>
            </a:r>
          </a:p>
          <a:p>
            <a:r>
              <a:rPr lang="en-US" sz="4400" dirty="0"/>
              <a:t>• Total Lots: 18</a:t>
            </a:r>
          </a:p>
          <a:p>
            <a:r>
              <a:rPr lang="en-US" sz="4400" dirty="0"/>
              <a:t>• Price Range of lots:  $500s</a:t>
            </a:r>
          </a:p>
          <a:p>
            <a:r>
              <a:rPr lang="en-US" sz="4400" dirty="0"/>
              <a:t>• Home size/living area: 3,500 - 7,500+ SF </a:t>
            </a:r>
          </a:p>
          <a:p>
            <a:r>
              <a:rPr lang="en-US" sz="4400" dirty="0"/>
              <a:t>• Currently for sale </a:t>
            </a:r>
          </a:p>
          <a:p>
            <a:r>
              <a:rPr lang="en-US" sz="4400" dirty="0"/>
              <a:t>•Amenities: One-acre homesites just off Highland Road. Custom Estates located in a rare countryside setting. Balance of seclusion and convenience of location</a:t>
            </a:r>
          </a:p>
        </p:txBody>
      </p:sp>
    </p:spTree>
    <p:extLst>
      <p:ext uri="{BB962C8B-B14F-4D97-AF65-F5344CB8AC3E}">
        <p14:creationId xmlns:p14="http://schemas.microsoft.com/office/powerpoint/2010/main" val="1667219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large area with a tree&#10;&#10;Description automatically generated">
            <a:extLst>
              <a:ext uri="{FF2B5EF4-FFF2-40B4-BE49-F238E27FC236}">
                <a16:creationId xmlns:a16="http://schemas.microsoft.com/office/drawing/2014/main" id="{99AA05DB-A960-48C1-BF82-C4F7D24D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556" y="1365421"/>
            <a:ext cx="6190736" cy="4127157"/>
          </a:xfrm>
          <a:prstGeom prst="rect">
            <a:avLst/>
          </a:prstGeom>
        </p:spPr>
      </p:pic>
      <p:pic>
        <p:nvPicPr>
          <p:cNvPr id="5" name="Picture 4">
            <a:extLst>
              <a:ext uri="{FF2B5EF4-FFF2-40B4-BE49-F238E27FC236}">
                <a16:creationId xmlns:a16="http://schemas.microsoft.com/office/drawing/2014/main" id="{C3824BFC-5ADA-4E26-AC59-6A8083053E6A}"/>
              </a:ext>
            </a:extLst>
          </p:cNvPr>
          <p:cNvPicPr>
            <a:picLocks noChangeAspect="1"/>
          </p:cNvPicPr>
          <p:nvPr/>
        </p:nvPicPr>
        <p:blipFill>
          <a:blip r:embed="rId3"/>
          <a:stretch>
            <a:fillRect/>
          </a:stretch>
        </p:blipFill>
        <p:spPr>
          <a:xfrm>
            <a:off x="549910" y="1365421"/>
            <a:ext cx="4491647" cy="3984366"/>
          </a:xfrm>
          <a:prstGeom prst="rect">
            <a:avLst/>
          </a:prstGeom>
        </p:spPr>
      </p:pic>
    </p:spTree>
    <p:extLst>
      <p:ext uri="{BB962C8B-B14F-4D97-AF65-F5344CB8AC3E}">
        <p14:creationId xmlns:p14="http://schemas.microsoft.com/office/powerpoint/2010/main" val="3253504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69AC-1017-4513-8D86-26CCED19FEF4}"/>
              </a:ext>
            </a:extLst>
          </p:cNvPr>
          <p:cNvSpPr txBox="1"/>
          <p:nvPr/>
        </p:nvSpPr>
        <p:spPr>
          <a:xfrm>
            <a:off x="347272" y="149901"/>
            <a:ext cx="11497456" cy="6186309"/>
          </a:xfrm>
          <a:prstGeom prst="rect">
            <a:avLst/>
          </a:prstGeom>
          <a:noFill/>
        </p:spPr>
        <p:txBody>
          <a:bodyPr wrap="square">
            <a:spAutoFit/>
          </a:bodyPr>
          <a:lstStyle/>
          <a:p>
            <a:r>
              <a:rPr lang="en-US" sz="4400" dirty="0">
                <a:solidFill>
                  <a:srgbClr val="FFFF00"/>
                </a:solidFill>
              </a:rPr>
              <a:t>The Oaks at Moss Side | </a:t>
            </a:r>
            <a:r>
              <a:rPr lang="en-US" sz="4400" dirty="0" err="1">
                <a:solidFill>
                  <a:srgbClr val="FFFF00"/>
                </a:solidFill>
              </a:rPr>
              <a:t>Enquest</a:t>
            </a:r>
            <a:r>
              <a:rPr lang="en-US" sz="4400" dirty="0">
                <a:solidFill>
                  <a:srgbClr val="FFFF00"/>
                </a:solidFill>
              </a:rPr>
              <a:t> and Svendson </a:t>
            </a:r>
          </a:p>
          <a:p>
            <a:r>
              <a:rPr lang="en-US" sz="4400" dirty="0"/>
              <a:t>• Location: Moss Side Lane</a:t>
            </a:r>
          </a:p>
          <a:p>
            <a:r>
              <a:rPr lang="en-US" sz="4400" dirty="0"/>
              <a:t>• Purchased: 1-23-2024 for $6,750,000</a:t>
            </a:r>
          </a:p>
          <a:p>
            <a:r>
              <a:rPr lang="en-US" sz="4400" dirty="0"/>
              <a:t>• 14.23 acres, about $475,000 per acre</a:t>
            </a:r>
          </a:p>
          <a:p>
            <a:r>
              <a:rPr lang="en-US" sz="4400" dirty="0"/>
              <a:t>• 19 Total Lots, about Half an Acre 100’Front Ft</a:t>
            </a:r>
          </a:p>
          <a:p>
            <a:r>
              <a:rPr lang="en-US" sz="4400" dirty="0"/>
              <a:t>	Lot price not yet released</a:t>
            </a:r>
          </a:p>
          <a:p>
            <a:r>
              <a:rPr lang="en-US" sz="4400" dirty="0"/>
              <a:t>• Currently Under construction</a:t>
            </a:r>
          </a:p>
          <a:p>
            <a:r>
              <a:rPr lang="en-US" sz="4400" dirty="0"/>
              <a:t>•Amenities:  Gated community,  Excusive Custom    Homes, Heavily restricted. </a:t>
            </a:r>
          </a:p>
        </p:txBody>
      </p:sp>
    </p:spTree>
    <p:extLst>
      <p:ext uri="{BB962C8B-B14F-4D97-AF65-F5344CB8AC3E}">
        <p14:creationId xmlns:p14="http://schemas.microsoft.com/office/powerpoint/2010/main" val="2340555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83A3-ED32-4201-B1DA-D50E10E43173}"/>
              </a:ext>
            </a:extLst>
          </p:cNvPr>
          <p:cNvPicPr>
            <a:picLocks noChangeAspect="1"/>
          </p:cNvPicPr>
          <p:nvPr/>
        </p:nvPicPr>
        <p:blipFill>
          <a:blip r:embed="rId2"/>
          <a:stretch>
            <a:fillRect/>
          </a:stretch>
        </p:blipFill>
        <p:spPr>
          <a:xfrm>
            <a:off x="1458096" y="541178"/>
            <a:ext cx="9489989" cy="5909007"/>
          </a:xfrm>
          <a:prstGeom prst="rect">
            <a:avLst/>
          </a:prstGeom>
        </p:spPr>
      </p:pic>
    </p:spTree>
    <p:extLst>
      <p:ext uri="{BB962C8B-B14F-4D97-AF65-F5344CB8AC3E}">
        <p14:creationId xmlns:p14="http://schemas.microsoft.com/office/powerpoint/2010/main" val="3635437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08807" y="5631109"/>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pic>
        <p:nvPicPr>
          <p:cNvPr id="3" name="Picture 2">
            <a:extLst>
              <a:ext uri="{FF2B5EF4-FFF2-40B4-BE49-F238E27FC236}">
                <a16:creationId xmlns:a16="http://schemas.microsoft.com/office/drawing/2014/main" id="{9C362816-2B34-43FF-8229-B7CA662F3919}"/>
              </a:ext>
            </a:extLst>
          </p:cNvPr>
          <p:cNvPicPr>
            <a:picLocks noChangeAspect="1"/>
          </p:cNvPicPr>
          <p:nvPr/>
        </p:nvPicPr>
        <p:blipFill>
          <a:blip r:embed="rId3"/>
          <a:stretch>
            <a:fillRect/>
          </a:stretch>
        </p:blipFill>
        <p:spPr>
          <a:xfrm>
            <a:off x="7086678" y="553465"/>
            <a:ext cx="4524375" cy="2543175"/>
          </a:xfrm>
          <a:prstGeom prst="rect">
            <a:avLst/>
          </a:prstGeom>
        </p:spPr>
      </p:pic>
      <p:pic>
        <p:nvPicPr>
          <p:cNvPr id="8" name="Picture 7">
            <a:extLst>
              <a:ext uri="{FF2B5EF4-FFF2-40B4-BE49-F238E27FC236}">
                <a16:creationId xmlns:a16="http://schemas.microsoft.com/office/drawing/2014/main" id="{D6CC51A7-D9A6-4F45-8C08-E0F3F08A8289}"/>
              </a:ext>
            </a:extLst>
          </p:cNvPr>
          <p:cNvPicPr>
            <a:picLocks noChangeAspect="1"/>
          </p:cNvPicPr>
          <p:nvPr/>
        </p:nvPicPr>
        <p:blipFill>
          <a:blip r:embed="rId4"/>
          <a:stretch>
            <a:fillRect/>
          </a:stretch>
        </p:blipFill>
        <p:spPr>
          <a:xfrm>
            <a:off x="6747589" y="3311460"/>
            <a:ext cx="5260377" cy="3224252"/>
          </a:xfrm>
          <a:prstGeom prst="rect">
            <a:avLst/>
          </a:prstGeom>
        </p:spPr>
      </p:pic>
      <p:sp>
        <p:nvSpPr>
          <p:cNvPr id="13" name="TextBox 12">
            <a:extLst>
              <a:ext uri="{FF2B5EF4-FFF2-40B4-BE49-F238E27FC236}">
                <a16:creationId xmlns:a16="http://schemas.microsoft.com/office/drawing/2014/main" id="{3BDA49D8-D2B5-479D-966E-3BEE7020567F}"/>
              </a:ext>
            </a:extLst>
          </p:cNvPr>
          <p:cNvSpPr txBox="1"/>
          <p:nvPr/>
        </p:nvSpPr>
        <p:spPr>
          <a:xfrm>
            <a:off x="449863" y="612844"/>
            <a:ext cx="6093500" cy="5632311"/>
          </a:xfrm>
          <a:prstGeom prst="rect">
            <a:avLst/>
          </a:prstGeom>
          <a:noFill/>
        </p:spPr>
        <p:txBody>
          <a:bodyPr wrap="square">
            <a:spAutoFit/>
          </a:bodyPr>
          <a:lstStyle/>
          <a:p>
            <a:r>
              <a:rPr lang="en-US" sz="3600" dirty="0"/>
              <a:t>Atwater Villas | DSLD Homes</a:t>
            </a:r>
          </a:p>
          <a:p>
            <a:r>
              <a:rPr lang="en-US" sz="3600" dirty="0"/>
              <a:t> • Location: River Road </a:t>
            </a:r>
          </a:p>
          <a:p>
            <a:r>
              <a:rPr lang="en-US" sz="3600" dirty="0"/>
              <a:t> • Total Lots: 149 </a:t>
            </a:r>
          </a:p>
          <a:p>
            <a:r>
              <a:rPr lang="en-US" sz="3600" dirty="0"/>
              <a:t>• Price Range lots/home price: 	$260s – $320s </a:t>
            </a:r>
          </a:p>
          <a:p>
            <a:r>
              <a:rPr lang="en-US" sz="3600" dirty="0"/>
              <a:t>• Living Area 1463 SF –2072 SF </a:t>
            </a:r>
          </a:p>
          <a:p>
            <a:r>
              <a:rPr lang="en-US" sz="3600" dirty="0"/>
              <a:t>•Amenities:  Near Levee, convenient access to LSU and downtown, walking trails. pickleball courts </a:t>
            </a:r>
          </a:p>
        </p:txBody>
      </p:sp>
    </p:spTree>
    <p:extLst>
      <p:ext uri="{BB962C8B-B14F-4D97-AF65-F5344CB8AC3E}">
        <p14:creationId xmlns:p14="http://schemas.microsoft.com/office/powerpoint/2010/main" val="2230620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9" name="TextBox 8">
            <a:extLst>
              <a:ext uri="{FF2B5EF4-FFF2-40B4-BE49-F238E27FC236}">
                <a16:creationId xmlns:a16="http://schemas.microsoft.com/office/drawing/2014/main" id="{C419BE39-D278-4178-A0AF-1C2162083AEB}"/>
              </a:ext>
            </a:extLst>
          </p:cNvPr>
          <p:cNvSpPr txBox="1"/>
          <p:nvPr/>
        </p:nvSpPr>
        <p:spPr>
          <a:xfrm>
            <a:off x="459329" y="181957"/>
            <a:ext cx="6093500" cy="6494085"/>
          </a:xfrm>
          <a:prstGeom prst="rect">
            <a:avLst/>
          </a:prstGeom>
          <a:noFill/>
        </p:spPr>
        <p:txBody>
          <a:bodyPr wrap="square">
            <a:spAutoFit/>
          </a:bodyPr>
          <a:lstStyle/>
          <a:p>
            <a:r>
              <a:rPr lang="en-US" sz="3200" dirty="0" err="1"/>
              <a:t>Materra</a:t>
            </a:r>
            <a:r>
              <a:rPr lang="en-US" sz="3200" dirty="0"/>
              <a:t>  Level Homes New Phase C</a:t>
            </a:r>
          </a:p>
          <a:p>
            <a:r>
              <a:rPr lang="en-US" sz="3200" dirty="0"/>
              <a:t>• Location:  Woman’s Hospital campus </a:t>
            </a:r>
          </a:p>
          <a:p>
            <a:r>
              <a:rPr lang="en-US" sz="3200" dirty="0"/>
              <a:t>• Lot Count: 79 in Phase 1 </a:t>
            </a:r>
          </a:p>
          <a:p>
            <a:r>
              <a:rPr lang="en-US" sz="3200" dirty="0"/>
              <a:t>• Home Size: 1,470 to 3,000+ SF</a:t>
            </a:r>
          </a:p>
          <a:p>
            <a:r>
              <a:rPr lang="en-US" sz="3200" dirty="0"/>
              <a:t>• Home Price: from $380s – $600s • Date Available Phase 2 early 2025 • Amenities: The BASIS Charter School, Future Community Pool an Playground, Stocked Fishing ponds, Future Commercial space: Shopping and Dining</a:t>
            </a:r>
          </a:p>
          <a:p>
            <a:endParaRPr lang="en-US" dirty="0"/>
          </a:p>
        </p:txBody>
      </p:sp>
      <p:pic>
        <p:nvPicPr>
          <p:cNvPr id="1026" name="Picture 2" descr="Materra Master Plan">
            <a:extLst>
              <a:ext uri="{FF2B5EF4-FFF2-40B4-BE49-F238E27FC236}">
                <a16:creationId xmlns:a16="http://schemas.microsoft.com/office/drawing/2014/main" id="{803CBF10-D02A-431B-AD7D-CAFB2116A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059" y="566678"/>
            <a:ext cx="4866462" cy="600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96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7" name="TextBox 6">
            <a:extLst>
              <a:ext uri="{FF2B5EF4-FFF2-40B4-BE49-F238E27FC236}">
                <a16:creationId xmlns:a16="http://schemas.microsoft.com/office/drawing/2014/main" id="{D8B4B6E7-7FDD-4830-9D05-F2CB782547E4}"/>
              </a:ext>
            </a:extLst>
          </p:cNvPr>
          <p:cNvSpPr txBox="1"/>
          <p:nvPr/>
        </p:nvSpPr>
        <p:spPr>
          <a:xfrm>
            <a:off x="459329" y="192014"/>
            <a:ext cx="6093500" cy="6001643"/>
          </a:xfrm>
          <a:prstGeom prst="rect">
            <a:avLst/>
          </a:prstGeom>
          <a:noFill/>
        </p:spPr>
        <p:txBody>
          <a:bodyPr wrap="square">
            <a:spAutoFit/>
          </a:bodyPr>
          <a:lstStyle/>
          <a:p>
            <a:r>
              <a:rPr lang="en-US" sz="3200" dirty="0"/>
              <a:t>Belle Savanne At Dutchtown | Level Homes Final Phase </a:t>
            </a:r>
          </a:p>
          <a:p>
            <a:r>
              <a:rPr lang="en-US" sz="3200" dirty="0"/>
              <a:t>• Location: Geismar, Off Old Jefferson </a:t>
            </a:r>
          </a:p>
          <a:p>
            <a:r>
              <a:rPr lang="en-US" sz="3200" dirty="0"/>
              <a:t>• Lot Count: 95 lots in final phase</a:t>
            </a:r>
          </a:p>
          <a:p>
            <a:r>
              <a:rPr lang="en-US" sz="3200" dirty="0"/>
              <a:t>• Home Size: 1,757 to 3,210 SF • 	Home Price: from $360s • </a:t>
            </a:r>
          </a:p>
          <a:p>
            <a:r>
              <a:rPr lang="en-US" sz="3200" dirty="0"/>
              <a:t>• Amenities: Resort-style community pool and cabana. Walkable community with scenic lakes and green space </a:t>
            </a:r>
          </a:p>
          <a:p>
            <a:r>
              <a:rPr lang="en-US" sz="3200" dirty="0"/>
              <a:t>Phase 1 and Phase 2 SOLD OUT </a:t>
            </a:r>
          </a:p>
        </p:txBody>
      </p:sp>
      <p:pic>
        <p:nvPicPr>
          <p:cNvPr id="6" name="Picture 5" descr="A house with a driveway&#10;&#10;Description automatically generated">
            <a:extLst>
              <a:ext uri="{FF2B5EF4-FFF2-40B4-BE49-F238E27FC236}">
                <a16:creationId xmlns:a16="http://schemas.microsoft.com/office/drawing/2014/main" id="{995D672F-FEE1-44E7-B067-220710F17B4F}"/>
              </a:ext>
            </a:extLst>
          </p:cNvPr>
          <p:cNvPicPr>
            <a:picLocks noChangeAspect="1"/>
          </p:cNvPicPr>
          <p:nvPr/>
        </p:nvPicPr>
        <p:blipFill>
          <a:blip r:embed="rId3"/>
          <a:stretch>
            <a:fillRect/>
          </a:stretch>
        </p:blipFill>
        <p:spPr>
          <a:xfrm>
            <a:off x="6236746" y="914400"/>
            <a:ext cx="5495925" cy="4399174"/>
          </a:xfrm>
          <a:prstGeom prst="rect">
            <a:avLst/>
          </a:prstGeom>
        </p:spPr>
      </p:pic>
    </p:spTree>
    <p:extLst>
      <p:ext uri="{BB962C8B-B14F-4D97-AF65-F5344CB8AC3E}">
        <p14:creationId xmlns:p14="http://schemas.microsoft.com/office/powerpoint/2010/main" val="4261897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8" name="TextBox 7">
            <a:extLst>
              <a:ext uri="{FF2B5EF4-FFF2-40B4-BE49-F238E27FC236}">
                <a16:creationId xmlns:a16="http://schemas.microsoft.com/office/drawing/2014/main" id="{B924D993-6204-4BE1-9B58-88FA3B257684}"/>
              </a:ext>
            </a:extLst>
          </p:cNvPr>
          <p:cNvSpPr txBox="1"/>
          <p:nvPr/>
        </p:nvSpPr>
        <p:spPr>
          <a:xfrm>
            <a:off x="177795" y="481482"/>
            <a:ext cx="5918205" cy="5632311"/>
          </a:xfrm>
          <a:prstGeom prst="rect">
            <a:avLst/>
          </a:prstGeom>
          <a:noFill/>
        </p:spPr>
        <p:txBody>
          <a:bodyPr wrap="square">
            <a:spAutoFit/>
          </a:bodyPr>
          <a:lstStyle/>
          <a:p>
            <a:r>
              <a:rPr lang="en-US" sz="3600" dirty="0"/>
              <a:t>Bruce’s Harbor | Level </a:t>
            </a:r>
          </a:p>
          <a:p>
            <a:r>
              <a:rPr lang="en-US" sz="3600" dirty="0"/>
              <a:t>• Location: Springfield</a:t>
            </a:r>
          </a:p>
          <a:p>
            <a:r>
              <a:rPr lang="en-US" sz="3600" dirty="0"/>
              <a:t>• Lot count: 43</a:t>
            </a:r>
          </a:p>
          <a:p>
            <a:r>
              <a:rPr lang="en-US" sz="3600" dirty="0"/>
              <a:t>• Home Price: from $360s </a:t>
            </a:r>
          </a:p>
          <a:p>
            <a:r>
              <a:rPr lang="en-US" sz="3600" dirty="0"/>
              <a:t>• Home Size: 2,000 to 3,210  </a:t>
            </a:r>
          </a:p>
          <a:p>
            <a:r>
              <a:rPr lang="en-US" sz="3600" dirty="0"/>
              <a:t>• Amenities: Private, gated community. Premium water-front homesites with direct access to Blood and Tickfaw Rivers</a:t>
            </a:r>
          </a:p>
        </p:txBody>
      </p:sp>
      <p:pic>
        <p:nvPicPr>
          <p:cNvPr id="9" name="Picture 8">
            <a:extLst>
              <a:ext uri="{FF2B5EF4-FFF2-40B4-BE49-F238E27FC236}">
                <a16:creationId xmlns:a16="http://schemas.microsoft.com/office/drawing/2014/main" id="{2F0738C3-9737-4A74-9C47-5FEA37AE58E0}"/>
              </a:ext>
            </a:extLst>
          </p:cNvPr>
          <p:cNvPicPr>
            <a:picLocks noChangeAspect="1"/>
          </p:cNvPicPr>
          <p:nvPr/>
        </p:nvPicPr>
        <p:blipFill>
          <a:blip r:embed="rId3"/>
          <a:stretch>
            <a:fillRect/>
          </a:stretch>
        </p:blipFill>
        <p:spPr>
          <a:xfrm>
            <a:off x="5724207" y="794479"/>
            <a:ext cx="6008363" cy="5471410"/>
          </a:xfrm>
          <a:prstGeom prst="rect">
            <a:avLst/>
          </a:prstGeom>
        </p:spPr>
      </p:pic>
    </p:spTree>
    <p:extLst>
      <p:ext uri="{BB962C8B-B14F-4D97-AF65-F5344CB8AC3E}">
        <p14:creationId xmlns:p14="http://schemas.microsoft.com/office/powerpoint/2010/main" val="142130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7" name="TextBox 6">
            <a:extLst>
              <a:ext uri="{FF2B5EF4-FFF2-40B4-BE49-F238E27FC236}">
                <a16:creationId xmlns:a16="http://schemas.microsoft.com/office/drawing/2014/main" id="{14493B3C-7FF8-4AE9-9769-486EAEFEE5CF}"/>
              </a:ext>
            </a:extLst>
          </p:cNvPr>
          <p:cNvSpPr txBox="1"/>
          <p:nvPr/>
        </p:nvSpPr>
        <p:spPr>
          <a:xfrm>
            <a:off x="138659" y="0"/>
            <a:ext cx="6531964" cy="6740307"/>
          </a:xfrm>
          <a:prstGeom prst="rect">
            <a:avLst/>
          </a:prstGeom>
          <a:noFill/>
        </p:spPr>
        <p:txBody>
          <a:bodyPr wrap="square">
            <a:spAutoFit/>
          </a:bodyPr>
          <a:lstStyle/>
          <a:p>
            <a:r>
              <a:rPr lang="en-US" sz="3600" dirty="0" err="1"/>
              <a:t>D’une</a:t>
            </a:r>
            <a:r>
              <a:rPr lang="en-US" sz="3600" dirty="0"/>
              <a:t> Terre | LJP Contractors</a:t>
            </a:r>
          </a:p>
          <a:p>
            <a:r>
              <a:rPr lang="en-US" sz="3600" dirty="0"/>
              <a:t>• Location: West Ardenwood between Government &amp; Florida </a:t>
            </a:r>
          </a:p>
          <a:p>
            <a:r>
              <a:rPr lang="en-US" sz="3600" dirty="0"/>
              <a:t>• Total Lots: 16</a:t>
            </a:r>
          </a:p>
          <a:p>
            <a:r>
              <a:rPr lang="en-US" sz="3600" dirty="0"/>
              <a:t>• Homes Sizes: 1,275 to 2,230 SF • Lot Sizes: 32’ to 55’ X 95’ to 100’ • Home Price Range:  Start $300’s</a:t>
            </a:r>
          </a:p>
          <a:p>
            <a:r>
              <a:rPr lang="en-US" sz="3600" dirty="0"/>
              <a:t>Move-in Ready Homes Fall 2024 </a:t>
            </a:r>
          </a:p>
          <a:p>
            <a:r>
              <a:rPr lang="en-US" sz="3600" dirty="0"/>
              <a:t>• Amenities: Gated, 2 Car Garage, 3 &amp; 4 Bedroom Homes, Community Greenspace. </a:t>
            </a:r>
          </a:p>
          <a:p>
            <a:r>
              <a:rPr lang="en-US" sz="3600" dirty="0"/>
              <a:t>Five floor plans to choose from.</a:t>
            </a:r>
          </a:p>
        </p:txBody>
      </p:sp>
      <p:pic>
        <p:nvPicPr>
          <p:cNvPr id="6" name="Picture 5">
            <a:extLst>
              <a:ext uri="{FF2B5EF4-FFF2-40B4-BE49-F238E27FC236}">
                <a16:creationId xmlns:a16="http://schemas.microsoft.com/office/drawing/2014/main" id="{5C076FFF-C734-45A9-BF9A-2C5C68EDF6A2}"/>
              </a:ext>
            </a:extLst>
          </p:cNvPr>
          <p:cNvPicPr>
            <a:picLocks noChangeAspect="1"/>
          </p:cNvPicPr>
          <p:nvPr/>
        </p:nvPicPr>
        <p:blipFill>
          <a:blip r:embed="rId3"/>
          <a:stretch>
            <a:fillRect/>
          </a:stretch>
        </p:blipFill>
        <p:spPr>
          <a:xfrm rot="5400000">
            <a:off x="6316308" y="1367101"/>
            <a:ext cx="6333225" cy="4123798"/>
          </a:xfrm>
          <a:prstGeom prst="rect">
            <a:avLst/>
          </a:prstGeom>
        </p:spPr>
      </p:pic>
    </p:spTree>
    <p:extLst>
      <p:ext uri="{BB962C8B-B14F-4D97-AF65-F5344CB8AC3E}">
        <p14:creationId xmlns:p14="http://schemas.microsoft.com/office/powerpoint/2010/main" val="72482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0ACF0-7F2A-4AD6-A9A6-F9BCF23BE5E3}"/>
              </a:ext>
            </a:extLst>
          </p:cNvPr>
          <p:cNvSpPr txBox="1"/>
          <p:nvPr/>
        </p:nvSpPr>
        <p:spPr>
          <a:xfrm>
            <a:off x="422223" y="428178"/>
            <a:ext cx="11347553" cy="6001643"/>
          </a:xfrm>
          <a:prstGeom prst="rect">
            <a:avLst/>
          </a:prstGeom>
          <a:noFill/>
        </p:spPr>
        <p:txBody>
          <a:bodyPr wrap="square">
            <a:spAutoFit/>
          </a:bodyPr>
          <a:lstStyle/>
          <a:p>
            <a:r>
              <a:rPr lang="en-US" sz="4800" dirty="0"/>
              <a:t>Greystone, 7</a:t>
            </a:r>
            <a:r>
              <a:rPr lang="en-US" sz="4800" baseline="30000" dirty="0"/>
              <a:t>th</a:t>
            </a:r>
            <a:r>
              <a:rPr lang="en-US" sz="4800" dirty="0"/>
              <a:t> Filing |</a:t>
            </a:r>
            <a:r>
              <a:rPr lang="en-US" sz="4800" dirty="0" err="1"/>
              <a:t>Derk</a:t>
            </a:r>
            <a:r>
              <a:rPr lang="en-US" sz="4800" dirty="0"/>
              <a:t> Lockhart</a:t>
            </a:r>
          </a:p>
          <a:p>
            <a:r>
              <a:rPr lang="en-US" sz="4800" dirty="0"/>
              <a:t>• Open to builders</a:t>
            </a:r>
          </a:p>
          <a:p>
            <a:r>
              <a:rPr lang="en-US" sz="4800" dirty="0"/>
              <a:t> •Location: Somerset Hills Court Livingston</a:t>
            </a:r>
          </a:p>
          <a:p>
            <a:r>
              <a:rPr lang="en-US" sz="4800" dirty="0"/>
              <a:t> • 65 Total Lots</a:t>
            </a:r>
          </a:p>
          <a:p>
            <a:r>
              <a:rPr lang="en-US" sz="4800" dirty="0"/>
              <a:t> •39 active lots and 26 pending lots</a:t>
            </a:r>
          </a:p>
          <a:p>
            <a:r>
              <a:rPr lang="en-US" sz="4800" dirty="0"/>
              <a:t> • Lot prices from $85,000 - $140,000</a:t>
            </a:r>
          </a:p>
          <a:p>
            <a:r>
              <a:rPr lang="en-US" sz="4800" dirty="0"/>
              <a:t> •Amenities: Greystone Golf and Country Club, lake and golf course views.</a:t>
            </a:r>
          </a:p>
        </p:txBody>
      </p:sp>
    </p:spTree>
    <p:extLst>
      <p:ext uri="{BB962C8B-B14F-4D97-AF65-F5344CB8AC3E}">
        <p14:creationId xmlns:p14="http://schemas.microsoft.com/office/powerpoint/2010/main" val="68287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078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61C44-EBE8-48A1-93BE-3842DE4CA10A}"/>
              </a:ext>
            </a:extLst>
          </p:cNvPr>
          <p:cNvPicPr>
            <a:picLocks noChangeAspect="1"/>
          </p:cNvPicPr>
          <p:nvPr/>
        </p:nvPicPr>
        <p:blipFill>
          <a:blip r:embed="rId2"/>
          <a:stretch>
            <a:fillRect/>
          </a:stretch>
        </p:blipFill>
        <p:spPr>
          <a:xfrm>
            <a:off x="444844" y="306166"/>
            <a:ext cx="5651156" cy="2684169"/>
          </a:xfrm>
          <a:prstGeom prst="rect">
            <a:avLst/>
          </a:prstGeom>
        </p:spPr>
      </p:pic>
      <p:pic>
        <p:nvPicPr>
          <p:cNvPr id="2050" name="Picture 2" descr="Lot 221 Somerset Hills Ct, Denham Springs, LA 70726">
            <a:extLst>
              <a:ext uri="{FF2B5EF4-FFF2-40B4-BE49-F238E27FC236}">
                <a16:creationId xmlns:a16="http://schemas.microsoft.com/office/drawing/2014/main" id="{92BD2323-9679-4AE4-9BC3-4514E5E08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685" y="306165"/>
            <a:ext cx="3804898" cy="5807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058E8C-24E6-4AC2-8457-AF0A557D0171}"/>
              </a:ext>
            </a:extLst>
          </p:cNvPr>
          <p:cNvPicPr>
            <a:picLocks noChangeAspect="1"/>
          </p:cNvPicPr>
          <p:nvPr/>
        </p:nvPicPr>
        <p:blipFill>
          <a:blip r:embed="rId4"/>
          <a:stretch>
            <a:fillRect/>
          </a:stretch>
        </p:blipFill>
        <p:spPr>
          <a:xfrm>
            <a:off x="538131" y="3429000"/>
            <a:ext cx="5722626" cy="2684169"/>
          </a:xfrm>
          <a:prstGeom prst="rect">
            <a:avLst/>
          </a:prstGeom>
        </p:spPr>
      </p:pic>
    </p:spTree>
    <p:extLst>
      <p:ext uri="{BB962C8B-B14F-4D97-AF65-F5344CB8AC3E}">
        <p14:creationId xmlns:p14="http://schemas.microsoft.com/office/powerpoint/2010/main" val="3898445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299DF7-5316-408F-A533-99209EA42D25}"/>
              </a:ext>
            </a:extLst>
          </p:cNvPr>
          <p:cNvSpPr txBox="1"/>
          <p:nvPr/>
        </p:nvSpPr>
        <p:spPr>
          <a:xfrm>
            <a:off x="134912" y="305068"/>
            <a:ext cx="6235907" cy="6247864"/>
          </a:xfrm>
          <a:prstGeom prst="rect">
            <a:avLst/>
          </a:prstGeom>
          <a:noFill/>
        </p:spPr>
        <p:txBody>
          <a:bodyPr wrap="square">
            <a:spAutoFit/>
          </a:bodyPr>
          <a:lstStyle/>
          <a:p>
            <a:r>
              <a:rPr lang="en-US" sz="4000" dirty="0"/>
              <a:t>Heron Pointe | D.R. Horton</a:t>
            </a:r>
          </a:p>
          <a:p>
            <a:r>
              <a:rPr lang="en-US" sz="4000" dirty="0"/>
              <a:t>• Location: Parkview Oaks BR</a:t>
            </a:r>
          </a:p>
          <a:p>
            <a:r>
              <a:rPr lang="en-US" sz="4000" dirty="0"/>
              <a:t>• Total lots: 53 </a:t>
            </a:r>
          </a:p>
          <a:p>
            <a:r>
              <a:rPr lang="en-US" sz="4000" dirty="0"/>
              <a:t>• Lot Sizes: 60’ x 110’</a:t>
            </a:r>
          </a:p>
          <a:p>
            <a:r>
              <a:rPr lang="en-US" sz="4000" dirty="0"/>
              <a:t>• Home Sizes: 1,948 - 2,273</a:t>
            </a:r>
          </a:p>
          <a:p>
            <a:r>
              <a:rPr lang="en-US" sz="4000" dirty="0"/>
              <a:t>	$325,000 to $375,000</a:t>
            </a:r>
          </a:p>
          <a:p>
            <a:r>
              <a:rPr lang="en-US" sz="4000" dirty="0"/>
              <a:t>• Amenities : Walking trail to convenient playground, sidewalks, curb and gutter, and community green space.</a:t>
            </a:r>
          </a:p>
        </p:txBody>
      </p:sp>
      <p:pic>
        <p:nvPicPr>
          <p:cNvPr id="5" name="Picture 4">
            <a:extLst>
              <a:ext uri="{FF2B5EF4-FFF2-40B4-BE49-F238E27FC236}">
                <a16:creationId xmlns:a16="http://schemas.microsoft.com/office/drawing/2014/main" id="{5932C5B6-2866-492E-B86A-C4D4681F7E66}"/>
              </a:ext>
            </a:extLst>
          </p:cNvPr>
          <p:cNvPicPr>
            <a:picLocks noChangeAspect="1"/>
          </p:cNvPicPr>
          <p:nvPr/>
        </p:nvPicPr>
        <p:blipFill>
          <a:blip r:embed="rId2"/>
          <a:stretch>
            <a:fillRect/>
          </a:stretch>
        </p:blipFill>
        <p:spPr>
          <a:xfrm>
            <a:off x="6573420" y="211658"/>
            <a:ext cx="5191125" cy="2867025"/>
          </a:xfrm>
          <a:prstGeom prst="rect">
            <a:avLst/>
          </a:prstGeom>
        </p:spPr>
      </p:pic>
      <p:pic>
        <p:nvPicPr>
          <p:cNvPr id="7170" name="Picture 2">
            <a:extLst>
              <a:ext uri="{FF2B5EF4-FFF2-40B4-BE49-F238E27FC236}">
                <a16:creationId xmlns:a16="http://schemas.microsoft.com/office/drawing/2014/main" id="{FF92704D-08FE-46AD-8A1A-0EE7E41C2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87" y="3464046"/>
            <a:ext cx="47053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667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636545-766C-4E7E-9EE0-7C51AC73888D}"/>
              </a:ext>
            </a:extLst>
          </p:cNvPr>
          <p:cNvSpPr txBox="1"/>
          <p:nvPr/>
        </p:nvSpPr>
        <p:spPr>
          <a:xfrm>
            <a:off x="319165" y="293664"/>
            <a:ext cx="11553669" cy="6001643"/>
          </a:xfrm>
          <a:prstGeom prst="rect">
            <a:avLst/>
          </a:prstGeom>
          <a:noFill/>
        </p:spPr>
        <p:txBody>
          <a:bodyPr wrap="square">
            <a:spAutoFit/>
          </a:bodyPr>
          <a:lstStyle/>
          <a:p>
            <a:pPr marL="0" marR="0">
              <a:spcBef>
                <a:spcPts val="0"/>
              </a:spcBef>
              <a:spcAft>
                <a:spcPts val="0"/>
              </a:spcAft>
            </a:pPr>
            <a:r>
              <a:rPr lang="en-US" sz="3200" b="1" dirty="0">
                <a:effectLst/>
                <a:latin typeface="Times New Roman" panose="02020603050405020304" pitchFamily="18" charset="0"/>
                <a:ea typeface="Calibri" panose="020F0502020204030204" pitchFamily="34" charset="0"/>
                <a:cs typeface="Calibri" panose="020F0502020204030204" pitchFamily="34" charset="0"/>
              </a:rPr>
              <a:t>Village at Magnolia Square  / Tower Capital </a:t>
            </a:r>
          </a:p>
          <a:p>
            <a:pPr marL="0" marR="0">
              <a:spcBef>
                <a:spcPts val="0"/>
              </a:spcBef>
              <a:spcAft>
                <a:spcPts val="0"/>
              </a:spcAft>
            </a:pPr>
            <a:r>
              <a:rPr lang="en-US" sz="3200" dirty="0">
                <a:effectLst/>
                <a:latin typeface="Times New Roman" panose="02020603050405020304" pitchFamily="18" charset="0"/>
                <a:ea typeface="Calibri" panose="020F0502020204030204" pitchFamily="34" charset="0"/>
                <a:cs typeface="Calibri" panose="020F0502020204030204" pitchFamily="34" charset="0"/>
              </a:rPr>
              <a:t> </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102 Acres purchased 3/31/2022 for $1,850,000.00</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Adding  257 lots to the development</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Phase 4, 93 Lots 50’ x 120’   Alvarez Construction</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Phase 5, Parts 1 – 5, 157 Lots of various sizes from rear alley load garden home to large estate size lots for custom homes. 100 of which are under contract to Bardwell Construction</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The new phases will contain 27.8  acres of Green Space</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When completed the development will contain 485 lots</a:t>
            </a:r>
            <a:endParaRPr lang="en-US" sz="3200" dirty="0">
              <a:effectLst/>
              <a:latin typeface="Aptos"/>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Times New Roman" panose="02020603050405020304" pitchFamily="18" charset="0"/>
                <a:cs typeface="Calibri" panose="020F0502020204030204" pitchFamily="34" charset="0"/>
              </a:rPr>
              <a:t>Spending $450,000+ to upgrade and add new Common Area elements</a:t>
            </a:r>
            <a:endParaRPr lang="en-US" sz="3200" dirty="0">
              <a:effectLst/>
              <a:latin typeface="Aptos"/>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7916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neighborhood&#10;&#10;Description automatically generated">
            <a:extLst>
              <a:ext uri="{FF2B5EF4-FFF2-40B4-BE49-F238E27FC236}">
                <a16:creationId xmlns:a16="http://schemas.microsoft.com/office/drawing/2014/main" id="{60074CCE-6D84-48DA-B786-7B9C0A378F01}"/>
              </a:ext>
            </a:extLst>
          </p:cNvPr>
          <p:cNvPicPr>
            <a:picLocks noChangeAspect="1"/>
          </p:cNvPicPr>
          <p:nvPr/>
        </p:nvPicPr>
        <p:blipFill rotWithShape="1">
          <a:blip r:embed="rId2"/>
          <a:srcRect t="22200" b="20118"/>
          <a:stretch/>
        </p:blipFill>
        <p:spPr>
          <a:xfrm>
            <a:off x="-1504" y="0"/>
            <a:ext cx="12191980" cy="6962931"/>
          </a:xfrm>
          <a:prstGeom prst="rect">
            <a:avLst/>
          </a:prstGeom>
        </p:spPr>
      </p:pic>
    </p:spTree>
    <p:extLst>
      <p:ext uri="{BB962C8B-B14F-4D97-AF65-F5344CB8AC3E}">
        <p14:creationId xmlns:p14="http://schemas.microsoft.com/office/powerpoint/2010/main" val="150615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8" name="TextBox 7">
            <a:extLst>
              <a:ext uri="{FF2B5EF4-FFF2-40B4-BE49-F238E27FC236}">
                <a16:creationId xmlns:a16="http://schemas.microsoft.com/office/drawing/2014/main" id="{B104165E-66E8-448D-9ECC-45571A238006}"/>
              </a:ext>
            </a:extLst>
          </p:cNvPr>
          <p:cNvSpPr txBox="1"/>
          <p:nvPr/>
        </p:nvSpPr>
        <p:spPr>
          <a:xfrm>
            <a:off x="369836" y="386040"/>
            <a:ext cx="11452327" cy="6001643"/>
          </a:xfrm>
          <a:prstGeom prst="rect">
            <a:avLst/>
          </a:prstGeom>
          <a:noFill/>
        </p:spPr>
        <p:txBody>
          <a:bodyPr wrap="square">
            <a:spAutoFit/>
          </a:bodyPr>
          <a:lstStyle/>
          <a:p>
            <a:r>
              <a:rPr lang="en-US" sz="3200" dirty="0"/>
              <a:t>The Lakes at </a:t>
            </a:r>
            <a:r>
              <a:rPr lang="en-US" sz="3200" dirty="0" err="1"/>
              <a:t>Harveston</a:t>
            </a:r>
            <a:r>
              <a:rPr lang="en-US" sz="3200" dirty="0"/>
              <a:t> |  Fetzer and Mike Wampold </a:t>
            </a:r>
          </a:p>
          <a:p>
            <a:r>
              <a:rPr lang="en-US" sz="3200" dirty="0"/>
              <a:t>• Location: Bluebonnet Blvd. near Nicholson Drive </a:t>
            </a:r>
          </a:p>
          <a:p>
            <a:r>
              <a:rPr lang="en-US" sz="3200" dirty="0"/>
              <a:t>	</a:t>
            </a:r>
            <a:r>
              <a:rPr lang="en-US" sz="3200" dirty="0" err="1"/>
              <a:t>Harveston</a:t>
            </a:r>
            <a:r>
              <a:rPr lang="en-US" sz="3200" dirty="0"/>
              <a:t> Way Extension / Roundabout 6-9 Months</a:t>
            </a:r>
          </a:p>
          <a:p>
            <a:r>
              <a:rPr lang="en-US" sz="3200" dirty="0"/>
              <a:t>• Number of Lots: 186 in Phase 1</a:t>
            </a:r>
          </a:p>
          <a:p>
            <a:r>
              <a:rPr lang="en-US" sz="3200" dirty="0"/>
              <a:t> • Lot Price(s) from $108,000 </a:t>
            </a:r>
          </a:p>
          <a:p>
            <a:r>
              <a:rPr lang="en-US" sz="3200" dirty="0"/>
              <a:t>• Lot Size: 45’ x 120’ or 60’ x 140’, Home Size: 2,000 to 3,800/sf </a:t>
            </a:r>
          </a:p>
          <a:p>
            <a:r>
              <a:rPr lang="en-US" sz="3200" dirty="0"/>
              <a:t>• Price Range: $599,900 to $1,000,000+</a:t>
            </a:r>
          </a:p>
          <a:p>
            <a:r>
              <a:rPr lang="en-US" sz="3200" dirty="0"/>
              <a:t> • Additional Features:  Community Center overlooking the 60-acre </a:t>
            </a:r>
            <a:r>
              <a:rPr lang="en-US" sz="3200" dirty="0" err="1"/>
              <a:t>Harveston</a:t>
            </a:r>
            <a:r>
              <a:rPr lang="en-US" sz="3200" dirty="0"/>
              <a:t> Lake with fountain, Community Clubhouse,  Fitness Center, Cabana with Grill, Pool and Splash Pad, Playground area, Pickleball courts and arbor, park area with arbor and firepit, Mail Center, Multi-Use Trails and Walks </a:t>
            </a:r>
          </a:p>
        </p:txBody>
      </p:sp>
    </p:spTree>
    <p:extLst>
      <p:ext uri="{BB962C8B-B14F-4D97-AF65-F5344CB8AC3E}">
        <p14:creationId xmlns:p14="http://schemas.microsoft.com/office/powerpoint/2010/main" val="854631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ol and a pool next to a body of water&#10;&#10;Description automatically generated">
            <a:extLst>
              <a:ext uri="{FF2B5EF4-FFF2-40B4-BE49-F238E27FC236}">
                <a16:creationId xmlns:a16="http://schemas.microsoft.com/office/drawing/2014/main" id="{E43FA280-0CBA-4ACB-937E-7A57B3C09D2A}"/>
              </a:ext>
            </a:extLst>
          </p:cNvPr>
          <p:cNvPicPr>
            <a:picLocks noChangeAspect="1"/>
          </p:cNvPicPr>
          <p:nvPr/>
        </p:nvPicPr>
        <p:blipFill rotWithShape="1">
          <a:blip r:embed="rId2"/>
          <a:srcRect r="2600" b="2"/>
          <a:stretch/>
        </p:blipFill>
        <p:spPr>
          <a:xfrm>
            <a:off x="643467" y="643467"/>
            <a:ext cx="5372099" cy="5571066"/>
          </a:xfrm>
          <a:prstGeom prst="rect">
            <a:avLst/>
          </a:prstGeom>
        </p:spPr>
      </p:pic>
      <p:pic>
        <p:nvPicPr>
          <p:cNvPr id="6" name="Picture 5" descr="A tennis court with net and trees&#10;&#10;Description automatically generated">
            <a:extLst>
              <a:ext uri="{FF2B5EF4-FFF2-40B4-BE49-F238E27FC236}">
                <a16:creationId xmlns:a16="http://schemas.microsoft.com/office/drawing/2014/main" id="{C61B5843-787C-4B53-9893-BBE6FE856EDD}"/>
              </a:ext>
            </a:extLst>
          </p:cNvPr>
          <p:cNvPicPr>
            <a:picLocks noChangeAspect="1"/>
          </p:cNvPicPr>
          <p:nvPr/>
        </p:nvPicPr>
        <p:blipFill rotWithShape="1">
          <a:blip r:embed="rId3"/>
          <a:srcRect l="2843" r="2" b="2"/>
          <a:stretch/>
        </p:blipFill>
        <p:spPr>
          <a:xfrm>
            <a:off x="6176432" y="643467"/>
            <a:ext cx="5372100" cy="5571066"/>
          </a:xfrm>
          <a:prstGeom prst="rect">
            <a:avLst/>
          </a:prstGeom>
        </p:spPr>
      </p:pic>
    </p:spTree>
    <p:extLst>
      <p:ext uri="{BB962C8B-B14F-4D97-AF65-F5344CB8AC3E}">
        <p14:creationId xmlns:p14="http://schemas.microsoft.com/office/powerpoint/2010/main" val="460864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09A38-F2BA-4130-A32B-E2CFD1E5E6E5}"/>
              </a:ext>
            </a:extLst>
          </p:cNvPr>
          <p:cNvSpPr txBox="1"/>
          <p:nvPr/>
        </p:nvSpPr>
        <p:spPr>
          <a:xfrm>
            <a:off x="119921" y="74951"/>
            <a:ext cx="12072079" cy="6740307"/>
          </a:xfrm>
          <a:prstGeom prst="rect">
            <a:avLst/>
          </a:prstGeom>
          <a:noFill/>
        </p:spPr>
        <p:txBody>
          <a:bodyPr wrap="square">
            <a:spAutoFit/>
          </a:bodyPr>
          <a:lstStyle/>
          <a:p>
            <a:r>
              <a:rPr lang="en-US" sz="3600" dirty="0"/>
              <a:t>Long Farm Village | Developer: Russell Mosely</a:t>
            </a:r>
          </a:p>
          <a:p>
            <a:r>
              <a:rPr lang="en-US" sz="3600" dirty="0"/>
              <a:t>• Location: Airline Hwy, Jefferson Hwy, and Antioch</a:t>
            </a:r>
          </a:p>
          <a:p>
            <a:r>
              <a:rPr lang="en-US" sz="3600" dirty="0"/>
              <a:t>• A 237-acre master planned Retail, Office, Multifamily,</a:t>
            </a:r>
          </a:p>
          <a:p>
            <a:r>
              <a:rPr lang="en-US" sz="3600" dirty="0"/>
              <a:t>   Senior Living, 100 bed nursing home planned</a:t>
            </a:r>
          </a:p>
          <a:p>
            <a:r>
              <a:rPr lang="en-US" sz="3600" dirty="0"/>
              <a:t>• Single Family; Construction of the 5th Filing, Part A (43 lots)</a:t>
            </a:r>
          </a:p>
          <a:p>
            <a:r>
              <a:rPr lang="en-US" sz="3600" dirty="0"/>
              <a:t>    completed in 2023. Lot prices average $169,000.</a:t>
            </a:r>
          </a:p>
          <a:p>
            <a:r>
              <a:rPr lang="en-US" sz="3600" dirty="0"/>
              <a:t>• New home prices range from $600,000 to $1,400,000; </a:t>
            </a:r>
          </a:p>
          <a:p>
            <a:r>
              <a:rPr lang="en-US" sz="3600" dirty="0"/>
              <a:t>    custom home plans designed by local architects</a:t>
            </a:r>
          </a:p>
          <a:p>
            <a:r>
              <a:rPr lang="en-US" sz="3600" dirty="0"/>
              <a:t>• Overall project plans more than 300 detached SFR. </a:t>
            </a:r>
          </a:p>
          <a:p>
            <a:r>
              <a:rPr lang="en-US" sz="3600" dirty="0"/>
              <a:t>• Amenities: Pool/Clubhouse, parks, benches, bike rack, athletic field, walking loop consisting of paved walks around residential phases (including 2 lakes), privacy brick wall along Jefferson</a:t>
            </a:r>
          </a:p>
        </p:txBody>
      </p:sp>
    </p:spTree>
    <p:extLst>
      <p:ext uri="{BB962C8B-B14F-4D97-AF65-F5344CB8AC3E}">
        <p14:creationId xmlns:p14="http://schemas.microsoft.com/office/powerpoint/2010/main" val="292544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0527E9D-B17E-4A06-A322-E03240D41C6E}"/>
              </a:ext>
            </a:extLst>
          </p:cNvPr>
          <p:cNvPicPr>
            <a:picLocks noChangeAspect="1"/>
          </p:cNvPicPr>
          <p:nvPr/>
        </p:nvPicPr>
        <p:blipFill rotWithShape="1">
          <a:blip r:embed="rId2"/>
          <a:srcRect l="7315" r="1799" b="-2"/>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7C6A7154-DD2C-400E-BC06-A7AAFA8C65A5}"/>
              </a:ext>
            </a:extLst>
          </p:cNvPr>
          <p:cNvPicPr>
            <a:picLocks noChangeAspect="1"/>
          </p:cNvPicPr>
          <p:nvPr/>
        </p:nvPicPr>
        <p:blipFill rotWithShape="1">
          <a:blip r:embed="rId3"/>
          <a:srcRect l="17587" r="18288" b="1"/>
          <a:stretch/>
        </p:blipFill>
        <p:spPr>
          <a:xfrm>
            <a:off x="6176432" y="643467"/>
            <a:ext cx="5372100" cy="5571066"/>
          </a:xfrm>
          <a:prstGeom prst="rect">
            <a:avLst/>
          </a:prstGeom>
        </p:spPr>
      </p:pic>
    </p:spTree>
    <p:extLst>
      <p:ext uri="{BB962C8B-B14F-4D97-AF65-F5344CB8AC3E}">
        <p14:creationId xmlns:p14="http://schemas.microsoft.com/office/powerpoint/2010/main" val="3642316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10" name="TextBox 9">
            <a:extLst>
              <a:ext uri="{FF2B5EF4-FFF2-40B4-BE49-F238E27FC236}">
                <a16:creationId xmlns:a16="http://schemas.microsoft.com/office/drawing/2014/main" id="{85F745A4-E868-4C48-8CCC-096C35E8891A}"/>
              </a:ext>
            </a:extLst>
          </p:cNvPr>
          <p:cNvSpPr txBox="1"/>
          <p:nvPr/>
        </p:nvSpPr>
        <p:spPr>
          <a:xfrm>
            <a:off x="172063" y="409222"/>
            <a:ext cx="5747734" cy="6370975"/>
          </a:xfrm>
          <a:prstGeom prst="rect">
            <a:avLst/>
          </a:prstGeom>
          <a:noFill/>
        </p:spPr>
        <p:txBody>
          <a:bodyPr wrap="square">
            <a:spAutoFit/>
          </a:bodyPr>
          <a:lstStyle/>
          <a:p>
            <a:pPr marL="0" marR="0">
              <a:spcBef>
                <a:spcPts val="0"/>
              </a:spcBef>
              <a:spcAft>
                <a:spcPts val="0"/>
              </a:spcAft>
            </a:pPr>
            <a:r>
              <a:rPr lang="en-US" sz="2400" b="1" dirty="0">
                <a:effectLst/>
                <a:latin typeface="Helvetica" panose="020B0604020202020204" pitchFamily="34" charset="0"/>
                <a:ea typeface="Times New Roman" panose="02020603050405020304" pitchFamily="18" charset="0"/>
                <a:cs typeface="Calibri" panose="020F0502020204030204" pitchFamily="34" charset="0"/>
              </a:rPr>
              <a:t>Heritage Crossing</a:t>
            </a:r>
          </a:p>
          <a:p>
            <a:pPr marL="0" marR="0">
              <a:spcBef>
                <a:spcPts val="0"/>
              </a:spcBef>
              <a:spcAft>
                <a:spcPts val="0"/>
              </a:spcAft>
            </a:pPr>
            <a:r>
              <a:rPr lang="en-US" sz="2400" b="1" dirty="0">
                <a:latin typeface="Helvetica" panose="020B0604020202020204" pitchFamily="34" charset="0"/>
                <a:ea typeface="Times New Roman" panose="02020603050405020304" pitchFamily="18" charset="0"/>
                <a:cs typeface="Calibri" panose="020F0502020204030204" pitchFamily="34" charset="0"/>
              </a:rPr>
              <a:t>Double D of Louisiana </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fontAlgn="base">
              <a:spcBef>
                <a:spcPts val="0"/>
              </a:spcBef>
              <a:spcAft>
                <a:spcPts val="0"/>
              </a:spcAft>
              <a:buSzPts val="1000"/>
              <a:tabLst>
                <a:tab pos="457200" algn="l"/>
              </a:tabLst>
            </a:pPr>
            <a:r>
              <a:rPr lang="en-US" sz="2400" dirty="0">
                <a:effectLst/>
                <a:latin typeface="Helvetica" panose="020B0604020202020204" pitchFamily="34" charset="0"/>
                <a:ea typeface="Times New Roman" panose="02020603050405020304" pitchFamily="18" charset="0"/>
                <a:cs typeface="Calibri" panose="020F0502020204030204" pitchFamily="34" charset="0"/>
              </a:rPr>
              <a:t>LA </a:t>
            </a:r>
            <a:r>
              <a:rPr lang="en-US" sz="2400" dirty="0">
                <a:latin typeface="Helvetica" panose="020B0604020202020204" pitchFamily="34" charset="0"/>
                <a:ea typeface="Times New Roman" panose="02020603050405020304" pitchFamily="18" charset="0"/>
                <a:cs typeface="Calibri" panose="020F0502020204030204" pitchFamily="34" charset="0"/>
              </a:rPr>
              <a:t>Hwy 44 and LA Hwy 30,  Ascension</a:t>
            </a:r>
            <a:r>
              <a:rPr lang="en-US" sz="2400" dirty="0">
                <a:effectLst/>
                <a:latin typeface="Helvetica" panose="020B0604020202020204" pitchFamily="34" charset="0"/>
                <a:ea typeface="Times New Roman" panose="02020603050405020304" pitchFamily="18" charset="0"/>
                <a:cs typeface="Calibri" panose="020F0502020204030204" pitchFamily="34" charset="0"/>
              </a:rPr>
              <a:t> </a:t>
            </a:r>
          </a:p>
          <a:p>
            <a:pPr marL="342900" indent="-342900" fontAlgn="base">
              <a:buSzPts val="1000"/>
              <a:buFont typeface="Symbol" panose="05050102010706020507" pitchFamily="18" charset="2"/>
              <a:buChar char=""/>
              <a:tabLst>
                <a:tab pos="457200" algn="l"/>
              </a:tabLst>
            </a:pPr>
            <a:r>
              <a:rPr lang="en-US" sz="2400" dirty="0">
                <a:latin typeface="Helvetica" panose="020B0604020202020204" pitchFamily="34" charset="0"/>
                <a:ea typeface="Calibri" panose="020F0502020204030204" pitchFamily="34" charset="0"/>
                <a:cs typeface="Calibri" panose="020F0502020204030204" pitchFamily="34" charset="0"/>
              </a:rPr>
              <a:t>Closed on Land 4-23</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Helvetica" panose="020B0604020202020204" pitchFamily="34" charset="0"/>
                <a:ea typeface="Times New Roman" panose="02020603050405020304" pitchFamily="18" charset="0"/>
                <a:cs typeface="Calibri" panose="020F0502020204030204" pitchFamily="34" charset="0"/>
              </a:rPr>
              <a:t>Number of Lots: 79 SFR and 17 TH</a:t>
            </a:r>
          </a:p>
          <a:p>
            <a:pPr marL="342900" indent="-342900" fontAlgn="base">
              <a:buSzPts val="1000"/>
              <a:buFont typeface="Symbol" panose="05050102010706020507" pitchFamily="18" charset="2"/>
              <a:buChar char=""/>
              <a:tabLst>
                <a:tab pos="457200" algn="l"/>
              </a:tabLst>
            </a:pPr>
            <a:r>
              <a:rPr lang="en-US" sz="2400" dirty="0">
                <a:latin typeface="Helvetica" panose="020B0604020202020204" pitchFamily="34" charset="0"/>
                <a:ea typeface="Times New Roman" panose="02020603050405020304" pitchFamily="18" charset="0"/>
                <a:cs typeface="Calibri" panose="020F0502020204030204" pitchFamily="34" charset="0"/>
              </a:rPr>
              <a:t>Lot Size: 45’ to 55’ x 120’ to 140’</a:t>
            </a:r>
          </a:p>
          <a:p>
            <a:pPr marR="0" lvl="0" fontAlgn="base">
              <a:spcBef>
                <a:spcPts val="0"/>
              </a:spcBef>
              <a:spcAft>
                <a:spcPts val="0"/>
              </a:spcAft>
              <a:buSzPts val="1000"/>
              <a:tabLst>
                <a:tab pos="457200" algn="l"/>
              </a:tabLst>
            </a:pPr>
            <a:r>
              <a:rPr lang="en-US" sz="2400" dirty="0">
                <a:latin typeface="Helvetica" panose="020B0604020202020204" pitchFamily="34" charset="0"/>
                <a:cs typeface="Calibri" panose="020F0502020204030204" pitchFamily="34" charset="0"/>
              </a:rPr>
              <a:t>    R</a:t>
            </a:r>
            <a:r>
              <a:rPr lang="en-US" sz="2400" dirty="0"/>
              <a:t>esidential: 79 SF Lots ($600s -$700s) </a:t>
            </a:r>
          </a:p>
          <a:p>
            <a:pPr marR="0" lvl="0" fontAlgn="base">
              <a:spcBef>
                <a:spcPts val="0"/>
              </a:spcBef>
              <a:spcAft>
                <a:spcPts val="0"/>
              </a:spcAft>
              <a:buSzPts val="1000"/>
              <a:tabLst>
                <a:tab pos="457200" algn="l"/>
              </a:tabLst>
            </a:pPr>
            <a:r>
              <a:rPr lang="en-US" sz="2400" dirty="0"/>
              <a:t>     17 to 48 Townhome Lots - $400s</a:t>
            </a:r>
            <a:endParaRPr lang="en-US" sz="2400" dirty="0">
              <a:latin typeface="Helvetica" panose="020B0604020202020204" pitchFamily="34" charset="0"/>
              <a:ea typeface="Times New Roman" panose="02020603050405020304" pitchFamily="18" charset="0"/>
              <a:cs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latin typeface="Helvetica" panose="020B0604020202020204" pitchFamily="34" charset="0"/>
                <a:ea typeface="Calibri" panose="020F0502020204030204" pitchFamily="34" charset="0"/>
                <a:cs typeface="Calibri" panose="020F0502020204030204" pitchFamily="34" charset="0"/>
              </a:rPr>
              <a:t>Multifamily The Waters Edge 300 units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latin typeface="Helvetica" panose="020B0604020202020204" pitchFamily="34" charset="0"/>
                <a:ea typeface="Calibri" panose="020F0502020204030204" pitchFamily="34" charset="0"/>
                <a:cs typeface="Calibri" panose="020F0502020204030204" pitchFamily="34" charset="0"/>
              </a:rPr>
              <a:t>Retail Development Completed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latin typeface="Helvetica" panose="020B0604020202020204" pitchFamily="34" charset="0"/>
                <a:ea typeface="Calibri" panose="020F0502020204030204" pitchFamily="34" charset="0"/>
                <a:cs typeface="Calibri" panose="020F0502020204030204" pitchFamily="34" charset="0"/>
              </a:rPr>
              <a:t>Alexander’s Heritage Market</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latin typeface="Helvetica" panose="020B0604020202020204" pitchFamily="34" charset="0"/>
                <a:ea typeface="Calibri" panose="020F0502020204030204" pitchFamily="34" charset="0"/>
                <a:cs typeface="Calibri" panose="020F0502020204030204" pitchFamily="34" charset="0"/>
              </a:rPr>
              <a:t>Price LeBlanc Preforming Arts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Helvetica" panose="020B0604020202020204" pitchFamily="34" charset="0"/>
                <a:ea typeface="Calibri" panose="020F0502020204030204" pitchFamily="34" charset="0"/>
                <a:cs typeface="Calibri" panose="020F0502020204030204" pitchFamily="34" charset="0"/>
              </a:rPr>
              <a:t>Office 60,000 SF</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t>Expansive lakes with scenic walking trails, verdant green spaces, dedicated bike lanes, and charming pocket parks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553FEB6-14BF-403F-B8D8-63958A31CFDA}"/>
              </a:ext>
            </a:extLst>
          </p:cNvPr>
          <p:cNvPicPr>
            <a:picLocks noChangeAspect="1"/>
          </p:cNvPicPr>
          <p:nvPr/>
        </p:nvPicPr>
        <p:blipFill>
          <a:blip r:embed="rId3"/>
          <a:stretch>
            <a:fillRect/>
          </a:stretch>
        </p:blipFill>
        <p:spPr>
          <a:xfrm rot="16200000">
            <a:off x="5657218" y="1127749"/>
            <a:ext cx="6577988" cy="4602501"/>
          </a:xfrm>
          <a:prstGeom prst="rect">
            <a:avLst/>
          </a:prstGeom>
        </p:spPr>
      </p:pic>
    </p:spTree>
    <p:extLst>
      <p:ext uri="{BB962C8B-B14F-4D97-AF65-F5344CB8AC3E}">
        <p14:creationId xmlns:p14="http://schemas.microsoft.com/office/powerpoint/2010/main" val="821836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pic>
        <p:nvPicPr>
          <p:cNvPr id="3" name="Picture 2">
            <a:extLst>
              <a:ext uri="{FF2B5EF4-FFF2-40B4-BE49-F238E27FC236}">
                <a16:creationId xmlns:a16="http://schemas.microsoft.com/office/drawing/2014/main" id="{DFA1D46C-5EFD-4526-B60C-66D1F4034E0C}"/>
              </a:ext>
            </a:extLst>
          </p:cNvPr>
          <p:cNvPicPr>
            <a:picLocks noChangeAspect="1"/>
          </p:cNvPicPr>
          <p:nvPr/>
        </p:nvPicPr>
        <p:blipFill>
          <a:blip r:embed="rId3"/>
          <a:stretch>
            <a:fillRect/>
          </a:stretch>
        </p:blipFill>
        <p:spPr>
          <a:xfrm>
            <a:off x="241954" y="192014"/>
            <a:ext cx="11708091" cy="6585801"/>
          </a:xfrm>
          <a:prstGeom prst="rect">
            <a:avLst/>
          </a:prstGeom>
        </p:spPr>
      </p:pic>
    </p:spTree>
    <p:extLst>
      <p:ext uri="{BB962C8B-B14F-4D97-AF65-F5344CB8AC3E}">
        <p14:creationId xmlns:p14="http://schemas.microsoft.com/office/powerpoint/2010/main" val="72178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89A7DB-5335-4634-A02B-394960EF0E41}"/>
              </a:ext>
            </a:extLst>
          </p:cNvPr>
          <p:cNvGraphicFramePr>
            <a:graphicFrameLocks noGrp="1"/>
          </p:cNvGraphicFramePr>
          <p:nvPr>
            <p:extLst>
              <p:ext uri="{D42A27DB-BD31-4B8C-83A1-F6EECF244321}">
                <p14:modId xmlns:p14="http://schemas.microsoft.com/office/powerpoint/2010/main" val="708892193"/>
              </p:ext>
            </p:extLst>
          </p:nvPr>
        </p:nvGraphicFramePr>
        <p:xfrm>
          <a:off x="527155" y="84864"/>
          <a:ext cx="11137690" cy="6688272"/>
        </p:xfrm>
        <a:graphic>
          <a:graphicData uri="http://schemas.openxmlformats.org/drawingml/2006/table">
            <a:tbl>
              <a:tblPr/>
              <a:tblGrid>
                <a:gridCol w="3003234">
                  <a:extLst>
                    <a:ext uri="{9D8B030D-6E8A-4147-A177-3AD203B41FA5}">
                      <a16:colId xmlns:a16="http://schemas.microsoft.com/office/drawing/2014/main" val="3617908903"/>
                    </a:ext>
                  </a:extLst>
                </a:gridCol>
                <a:gridCol w="87000">
                  <a:extLst>
                    <a:ext uri="{9D8B030D-6E8A-4147-A177-3AD203B41FA5}">
                      <a16:colId xmlns:a16="http://schemas.microsoft.com/office/drawing/2014/main" val="2356088370"/>
                    </a:ext>
                  </a:extLst>
                </a:gridCol>
                <a:gridCol w="2000989">
                  <a:extLst>
                    <a:ext uri="{9D8B030D-6E8A-4147-A177-3AD203B41FA5}">
                      <a16:colId xmlns:a16="http://schemas.microsoft.com/office/drawing/2014/main" val="75356085"/>
                    </a:ext>
                  </a:extLst>
                </a:gridCol>
                <a:gridCol w="2000989">
                  <a:extLst>
                    <a:ext uri="{9D8B030D-6E8A-4147-A177-3AD203B41FA5}">
                      <a16:colId xmlns:a16="http://schemas.microsoft.com/office/drawing/2014/main" val="3955627572"/>
                    </a:ext>
                  </a:extLst>
                </a:gridCol>
                <a:gridCol w="2000989">
                  <a:extLst>
                    <a:ext uri="{9D8B030D-6E8A-4147-A177-3AD203B41FA5}">
                      <a16:colId xmlns:a16="http://schemas.microsoft.com/office/drawing/2014/main" val="3103447672"/>
                    </a:ext>
                  </a:extLst>
                </a:gridCol>
                <a:gridCol w="2044489">
                  <a:extLst>
                    <a:ext uri="{9D8B030D-6E8A-4147-A177-3AD203B41FA5}">
                      <a16:colId xmlns:a16="http://schemas.microsoft.com/office/drawing/2014/main" val="2953293262"/>
                    </a:ext>
                  </a:extLst>
                </a:gridCol>
              </a:tblGrid>
              <a:tr h="785207">
                <a:tc>
                  <a:txBody>
                    <a:bodyPr/>
                    <a:lstStyle/>
                    <a:p>
                      <a:pPr algn="l" fontAlgn="b"/>
                      <a:r>
                        <a:rPr lang="en-US" sz="3200" b="1" i="0" u="none" strike="noStrike" dirty="0">
                          <a:solidFill>
                            <a:srgbClr val="00B0F0"/>
                          </a:solidFill>
                          <a:effectLst/>
                          <a:latin typeface="Calibri" panose="020F0502020204030204" pitchFamily="34" charset="0"/>
                        </a:rPr>
                        <a:t>MLS $ Volume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Average 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3140854877"/>
                  </a:ext>
                </a:extLst>
              </a:tr>
              <a:tr h="585996">
                <a:tc>
                  <a:txBody>
                    <a:bodyPr/>
                    <a:lstStyle/>
                    <a:p>
                      <a:pPr algn="l" fontAlgn="b"/>
                      <a:r>
                        <a:rPr lang="en-US" sz="3200" b="1" i="0" u="none" strike="noStrike" dirty="0">
                          <a:solidFill>
                            <a:srgbClr val="00B0F0"/>
                          </a:solidFill>
                          <a:effectLst/>
                          <a:latin typeface="Calibri" panose="020F0502020204030204" pitchFamily="34" charset="0"/>
                        </a:rPr>
                        <a:t> ALL HOMES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2021 to 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2019 to 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2015 to 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136607828"/>
                  </a:ext>
                </a:extLst>
              </a:tr>
              <a:tr h="710015">
                <a:tc>
                  <a:txBody>
                    <a:bodyPr/>
                    <a:lstStyle/>
                    <a:p>
                      <a:pPr algn="l" fontAlgn="b"/>
                      <a:r>
                        <a:rPr lang="en-US" sz="2400" b="1" i="0" u="none" strike="noStrike">
                          <a:solidFill>
                            <a:schemeClr val="tx1"/>
                          </a:solidFill>
                          <a:effectLst/>
                          <a:latin typeface="Calibri" panose="020F0502020204030204" pitchFamily="34" charset="0"/>
                        </a:rPr>
                        <a:t>All Sales All Price Ranges</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dirty="0">
                          <a:solidFill>
                            <a:srgbClr val="FF0000"/>
                          </a:solidFill>
                          <a:effectLst/>
                          <a:latin typeface="Calibri" panose="020F0502020204030204" pitchFamily="34" charset="0"/>
                        </a:rPr>
                        <a:t>-24.35%</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-9.55%</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47.78%</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4.99%</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1213025486"/>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872466052"/>
                  </a:ext>
                </a:extLst>
              </a:tr>
              <a:tr h="710015">
                <a:tc>
                  <a:txBody>
                    <a:bodyPr/>
                    <a:lstStyle/>
                    <a:p>
                      <a:pPr algn="l" fontAlgn="b"/>
                      <a:r>
                        <a:rPr lang="en-US" sz="2400" b="1" i="0" u="none" strike="noStrike">
                          <a:solidFill>
                            <a:schemeClr val="tx1"/>
                          </a:solidFill>
                          <a:effectLst/>
                          <a:latin typeface="Calibri" panose="020F0502020204030204" pitchFamily="34" charset="0"/>
                        </a:rPr>
                        <a:t>Sale Price $93,999 or Less</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-16.30%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-17.82%</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-20.64%</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-0.92%</a:t>
                      </a:r>
                    </a:p>
                  </a:txBody>
                  <a:tcPr marL="7620" marR="7620" marT="7620" marB="0" anchor="b">
                    <a:lnL>
                      <a:noFill/>
                    </a:lnL>
                    <a:lnR>
                      <a:noFill/>
                    </a:lnR>
                    <a:lnT>
                      <a:noFill/>
                    </a:lnT>
                    <a:lnB>
                      <a:noFill/>
                    </a:lnB>
                  </a:tcPr>
                </a:tc>
                <a:extLst>
                  <a:ext uri="{0D108BD9-81ED-4DB2-BD59-A6C34878D82A}">
                    <a16:rowId xmlns:a16="http://schemas.microsoft.com/office/drawing/2014/main" val="466875962"/>
                  </a:ext>
                </a:extLst>
              </a:tr>
              <a:tr h="453675">
                <a:tc>
                  <a:txBody>
                    <a:bodyPr/>
                    <a:lstStyle/>
                    <a:p>
                      <a:pPr algn="l" fontAlgn="b"/>
                      <a:endParaRPr lang="en-US" sz="24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00785045"/>
                  </a:ext>
                </a:extLst>
              </a:tr>
              <a:tr h="785207">
                <a:tc>
                  <a:txBody>
                    <a:bodyPr/>
                    <a:lstStyle/>
                    <a:p>
                      <a:pPr algn="l" fontAlgn="b"/>
                      <a:r>
                        <a:rPr lang="en-US" sz="2400" b="1" i="0" u="none" strike="noStrike" dirty="0">
                          <a:solidFill>
                            <a:schemeClr val="tx1"/>
                          </a:solidFill>
                          <a:effectLst/>
                          <a:latin typeface="Calibri" panose="020F0502020204030204" pitchFamily="34" charset="0"/>
                        </a:rPr>
                        <a:t>Sale Price $94,000 to $177,999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-99.93%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-29.37%</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-8.95%</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-3.33%</a:t>
                      </a:r>
                    </a:p>
                  </a:txBody>
                  <a:tcPr marL="7620" marR="7620" marT="7620" marB="0" anchor="b">
                    <a:lnL>
                      <a:noFill/>
                    </a:lnL>
                    <a:lnR>
                      <a:noFill/>
                    </a:lnR>
                    <a:lnT>
                      <a:noFill/>
                    </a:lnT>
                    <a:lnB>
                      <a:noFill/>
                    </a:lnB>
                  </a:tcPr>
                </a:tc>
                <a:extLst>
                  <a:ext uri="{0D108BD9-81ED-4DB2-BD59-A6C34878D82A}">
                    <a16:rowId xmlns:a16="http://schemas.microsoft.com/office/drawing/2014/main" val="2450612503"/>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228714779"/>
                  </a:ext>
                </a:extLst>
              </a:tr>
              <a:tr h="785207">
                <a:tc>
                  <a:txBody>
                    <a:bodyPr/>
                    <a:lstStyle/>
                    <a:p>
                      <a:pPr algn="l" fontAlgn="b"/>
                      <a:r>
                        <a:rPr lang="en-US" sz="2400" b="1" i="0" u="none" strike="noStrike">
                          <a:solidFill>
                            <a:schemeClr val="tx1"/>
                          </a:solidFill>
                          <a:effectLst/>
                          <a:latin typeface="Calibri" panose="020F0502020204030204" pitchFamily="34" charset="0"/>
                        </a:rPr>
                        <a:t>Sale Price $178,000 to $261,999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-99.93%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-23.50%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33.47%</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6.30%</a:t>
                      </a:r>
                    </a:p>
                  </a:txBody>
                  <a:tcPr marL="7620" marR="7620" marT="7620" marB="0" anchor="b">
                    <a:lnL>
                      <a:noFill/>
                    </a:lnL>
                    <a:lnR>
                      <a:noFill/>
                    </a:lnR>
                    <a:lnT>
                      <a:noFill/>
                    </a:lnT>
                    <a:lnB>
                      <a:noFill/>
                    </a:lnB>
                  </a:tcPr>
                </a:tc>
                <a:extLst>
                  <a:ext uri="{0D108BD9-81ED-4DB2-BD59-A6C34878D82A}">
                    <a16:rowId xmlns:a16="http://schemas.microsoft.com/office/drawing/2014/main" val="326726314"/>
                  </a:ext>
                </a:extLst>
              </a:tr>
              <a:tr h="453675">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732279051"/>
                  </a:ext>
                </a:extLst>
              </a:tr>
              <a:tr h="453675">
                <a:tc>
                  <a:txBody>
                    <a:bodyPr/>
                    <a:lstStyle/>
                    <a:p>
                      <a:pPr algn="l" fontAlgn="b"/>
                      <a:r>
                        <a:rPr lang="en-US" sz="2400" b="1" i="0" u="none" strike="noStrike">
                          <a:solidFill>
                            <a:schemeClr val="tx1"/>
                          </a:solidFill>
                          <a:effectLst/>
                          <a:latin typeface="Calibri" panose="020F0502020204030204" pitchFamily="34" charset="0"/>
                        </a:rPr>
                        <a:t>$262,000 or More</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-22.25%</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0.85%</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79.23%</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8.29%</a:t>
                      </a:r>
                    </a:p>
                  </a:txBody>
                  <a:tcPr marL="7620" marR="7620" marT="7620" marB="0" anchor="b">
                    <a:lnL>
                      <a:noFill/>
                    </a:lnL>
                    <a:lnR>
                      <a:noFill/>
                    </a:lnR>
                    <a:lnT>
                      <a:noFill/>
                    </a:lnT>
                    <a:lnB>
                      <a:noFill/>
                    </a:lnB>
                  </a:tcPr>
                </a:tc>
                <a:extLst>
                  <a:ext uri="{0D108BD9-81ED-4DB2-BD59-A6C34878D82A}">
                    <a16:rowId xmlns:a16="http://schemas.microsoft.com/office/drawing/2014/main" val="231914364"/>
                  </a:ext>
                </a:extLst>
              </a:tr>
            </a:tbl>
          </a:graphicData>
        </a:graphic>
      </p:graphicFrame>
    </p:spTree>
    <p:extLst>
      <p:ext uri="{BB962C8B-B14F-4D97-AF65-F5344CB8AC3E}">
        <p14:creationId xmlns:p14="http://schemas.microsoft.com/office/powerpoint/2010/main" val="348355318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8" name="TextBox 7">
            <a:extLst>
              <a:ext uri="{FF2B5EF4-FFF2-40B4-BE49-F238E27FC236}">
                <a16:creationId xmlns:a16="http://schemas.microsoft.com/office/drawing/2014/main" id="{7FEFCB6F-7917-4C2C-BDD0-C42014CA58B0}"/>
              </a:ext>
            </a:extLst>
          </p:cNvPr>
          <p:cNvSpPr txBox="1"/>
          <p:nvPr/>
        </p:nvSpPr>
        <p:spPr>
          <a:xfrm>
            <a:off x="350520" y="192014"/>
            <a:ext cx="11628120" cy="6186309"/>
          </a:xfrm>
          <a:prstGeom prst="rect">
            <a:avLst/>
          </a:prstGeom>
          <a:noFill/>
        </p:spPr>
        <p:txBody>
          <a:bodyPr wrap="square">
            <a:spAutoFit/>
          </a:bodyPr>
          <a:lstStyle/>
          <a:p>
            <a:r>
              <a:rPr lang="en-US" sz="3600" dirty="0" err="1"/>
              <a:t>Rouzan</a:t>
            </a:r>
            <a:r>
              <a:rPr lang="en-US" sz="3600" dirty="0"/>
              <a:t> | </a:t>
            </a:r>
            <a:r>
              <a:rPr lang="en-US" sz="3600" dirty="0" err="1"/>
              <a:t>Engquist</a:t>
            </a:r>
            <a:r>
              <a:rPr lang="en-US" sz="3600" dirty="0"/>
              <a:t> Development, Final Phase </a:t>
            </a:r>
          </a:p>
          <a:p>
            <a:r>
              <a:rPr lang="en-US" sz="3600" dirty="0"/>
              <a:t>Location:  Glasgow Avenue at Perkins Road </a:t>
            </a:r>
          </a:p>
          <a:p>
            <a:r>
              <a:rPr lang="en-US" sz="3600" dirty="0"/>
              <a:t>• Lot Count: Approx. 450+ SFR lots </a:t>
            </a:r>
          </a:p>
          <a:p>
            <a:r>
              <a:rPr lang="en-US" sz="3600" dirty="0"/>
              <a:t>• Home Size: 1,500 to 6,000+ SF</a:t>
            </a:r>
          </a:p>
          <a:p>
            <a:r>
              <a:rPr lang="en-US" sz="3600" dirty="0"/>
              <a:t>• Home Price: from $590s to $1M+</a:t>
            </a:r>
          </a:p>
          <a:p>
            <a:r>
              <a:rPr lang="en-US" sz="3600" dirty="0"/>
              <a:t>• Lots for sale starting from the $160s</a:t>
            </a:r>
          </a:p>
          <a:p>
            <a:r>
              <a:rPr lang="en-US" sz="3600" dirty="0"/>
              <a:t>• Completed Homes: 200+ occupied </a:t>
            </a:r>
          </a:p>
          <a:p>
            <a:r>
              <a:rPr lang="en-US" sz="3600" dirty="0"/>
              <a:t>• Features/Amenities:  Sprouts Farmers Market, Pizza </a:t>
            </a:r>
            <a:r>
              <a:rPr lang="en-US" sz="3600" dirty="0" err="1"/>
              <a:t>Artista</a:t>
            </a:r>
            <a:r>
              <a:rPr lang="en-US" sz="3600" dirty="0"/>
              <a:t>, Ocean Nails, Community Clubhouse with Pool and Fitness Center, Silo Farm with Community Planter Boxes, Outdoor Fitness &amp; Children’s Playgrounds, Waterfront Boardwalk</a:t>
            </a:r>
          </a:p>
        </p:txBody>
      </p:sp>
    </p:spTree>
    <p:extLst>
      <p:ext uri="{BB962C8B-B14F-4D97-AF65-F5344CB8AC3E}">
        <p14:creationId xmlns:p14="http://schemas.microsoft.com/office/powerpoint/2010/main" val="3643567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2" name="Google Shape;82;p16"/>
          <p:cNvSpPr/>
          <p:nvPr/>
        </p:nvSpPr>
        <p:spPr>
          <a:xfrm>
            <a:off x="3045930" y="2936045"/>
            <a:ext cx="901367" cy="901634"/>
          </a:xfrm>
          <a:custGeom>
            <a:avLst/>
            <a:gdLst/>
            <a:ahLst/>
            <a:cxnLst/>
            <a:rect l="l" t="t" r="r" b="b"/>
            <a:pathLst>
              <a:path w="27041" h="27049" extrusionOk="0">
                <a:moveTo>
                  <a:pt x="3948" y="3965"/>
                </a:moveTo>
                <a:lnTo>
                  <a:pt x="3466" y="4465"/>
                </a:lnTo>
                <a:lnTo>
                  <a:pt x="2599" y="5528"/>
                </a:lnTo>
                <a:lnTo>
                  <a:pt x="1858" y="6653"/>
                </a:lnTo>
                <a:lnTo>
                  <a:pt x="1242" y="7832"/>
                </a:lnTo>
                <a:lnTo>
                  <a:pt x="742" y="9055"/>
                </a:lnTo>
                <a:lnTo>
                  <a:pt x="367" y="10305"/>
                </a:lnTo>
                <a:lnTo>
                  <a:pt x="126" y="11582"/>
                </a:lnTo>
                <a:lnTo>
                  <a:pt x="1" y="12877"/>
                </a:lnTo>
                <a:lnTo>
                  <a:pt x="1" y="14181"/>
                </a:lnTo>
                <a:lnTo>
                  <a:pt x="126" y="15476"/>
                </a:lnTo>
                <a:lnTo>
                  <a:pt x="367" y="16753"/>
                </a:lnTo>
                <a:lnTo>
                  <a:pt x="742" y="18003"/>
                </a:lnTo>
                <a:lnTo>
                  <a:pt x="1242" y="19226"/>
                </a:lnTo>
                <a:lnTo>
                  <a:pt x="1858" y="20405"/>
                </a:lnTo>
                <a:lnTo>
                  <a:pt x="2599" y="21530"/>
                </a:lnTo>
                <a:lnTo>
                  <a:pt x="3466" y="22593"/>
                </a:lnTo>
                <a:lnTo>
                  <a:pt x="3948" y="23093"/>
                </a:lnTo>
                <a:lnTo>
                  <a:pt x="3948" y="23093"/>
                </a:lnTo>
                <a:lnTo>
                  <a:pt x="4457" y="23584"/>
                </a:lnTo>
                <a:lnTo>
                  <a:pt x="5519" y="24450"/>
                </a:lnTo>
                <a:lnTo>
                  <a:pt x="6645" y="25192"/>
                </a:lnTo>
                <a:lnTo>
                  <a:pt x="7823" y="25808"/>
                </a:lnTo>
                <a:lnTo>
                  <a:pt x="9038" y="26308"/>
                </a:lnTo>
                <a:lnTo>
                  <a:pt x="10297" y="26674"/>
                </a:lnTo>
                <a:lnTo>
                  <a:pt x="11574" y="26924"/>
                </a:lnTo>
                <a:lnTo>
                  <a:pt x="12869" y="27049"/>
                </a:lnTo>
                <a:lnTo>
                  <a:pt x="14164" y="27049"/>
                </a:lnTo>
                <a:lnTo>
                  <a:pt x="15459" y="26924"/>
                </a:lnTo>
                <a:lnTo>
                  <a:pt x="16744" y="26674"/>
                </a:lnTo>
                <a:lnTo>
                  <a:pt x="17995" y="26308"/>
                </a:lnTo>
                <a:lnTo>
                  <a:pt x="19218" y="25808"/>
                </a:lnTo>
                <a:lnTo>
                  <a:pt x="20397" y="25192"/>
                </a:lnTo>
                <a:lnTo>
                  <a:pt x="21522" y="24450"/>
                </a:lnTo>
                <a:lnTo>
                  <a:pt x="22585" y="23584"/>
                </a:lnTo>
                <a:lnTo>
                  <a:pt x="23085" y="23093"/>
                </a:lnTo>
                <a:lnTo>
                  <a:pt x="23085" y="23093"/>
                </a:lnTo>
                <a:lnTo>
                  <a:pt x="23567" y="22593"/>
                </a:lnTo>
                <a:lnTo>
                  <a:pt x="24442" y="21530"/>
                </a:lnTo>
                <a:lnTo>
                  <a:pt x="25183" y="20405"/>
                </a:lnTo>
                <a:lnTo>
                  <a:pt x="25799" y="19226"/>
                </a:lnTo>
                <a:lnTo>
                  <a:pt x="26300" y="18003"/>
                </a:lnTo>
                <a:lnTo>
                  <a:pt x="26666" y="16753"/>
                </a:lnTo>
                <a:lnTo>
                  <a:pt x="26916" y="15476"/>
                </a:lnTo>
                <a:lnTo>
                  <a:pt x="27041" y="14181"/>
                </a:lnTo>
                <a:lnTo>
                  <a:pt x="27041" y="12877"/>
                </a:lnTo>
                <a:lnTo>
                  <a:pt x="26916" y="11582"/>
                </a:lnTo>
                <a:lnTo>
                  <a:pt x="26666" y="10305"/>
                </a:lnTo>
                <a:lnTo>
                  <a:pt x="26300" y="9055"/>
                </a:lnTo>
                <a:lnTo>
                  <a:pt x="25799" y="7832"/>
                </a:lnTo>
                <a:lnTo>
                  <a:pt x="25183" y="6653"/>
                </a:lnTo>
                <a:lnTo>
                  <a:pt x="24442" y="5528"/>
                </a:lnTo>
                <a:lnTo>
                  <a:pt x="23567" y="4465"/>
                </a:lnTo>
                <a:lnTo>
                  <a:pt x="23085" y="3965"/>
                </a:lnTo>
                <a:lnTo>
                  <a:pt x="23085" y="3965"/>
                </a:lnTo>
                <a:lnTo>
                  <a:pt x="22585" y="3474"/>
                </a:lnTo>
                <a:lnTo>
                  <a:pt x="21522" y="2608"/>
                </a:lnTo>
                <a:lnTo>
                  <a:pt x="20397" y="1867"/>
                </a:lnTo>
                <a:lnTo>
                  <a:pt x="19218" y="1250"/>
                </a:lnTo>
                <a:lnTo>
                  <a:pt x="17995" y="750"/>
                </a:lnTo>
                <a:lnTo>
                  <a:pt x="16744" y="384"/>
                </a:lnTo>
                <a:lnTo>
                  <a:pt x="15459" y="134"/>
                </a:lnTo>
                <a:lnTo>
                  <a:pt x="14164" y="9"/>
                </a:lnTo>
                <a:lnTo>
                  <a:pt x="13521" y="0"/>
                </a:lnTo>
                <a:lnTo>
                  <a:pt x="13521" y="0"/>
                </a:lnTo>
                <a:lnTo>
                  <a:pt x="12869" y="9"/>
                </a:lnTo>
                <a:lnTo>
                  <a:pt x="11574" y="134"/>
                </a:lnTo>
                <a:lnTo>
                  <a:pt x="10297" y="384"/>
                </a:lnTo>
                <a:lnTo>
                  <a:pt x="9038" y="750"/>
                </a:lnTo>
                <a:lnTo>
                  <a:pt x="7823" y="1250"/>
                </a:lnTo>
                <a:lnTo>
                  <a:pt x="6645" y="1867"/>
                </a:lnTo>
                <a:lnTo>
                  <a:pt x="5519" y="2608"/>
                </a:lnTo>
                <a:lnTo>
                  <a:pt x="4457" y="3474"/>
                </a:lnTo>
                <a:lnTo>
                  <a:pt x="3948" y="3965"/>
                </a:lnTo>
                <a:close/>
              </a:path>
            </a:pathLst>
          </a:custGeom>
          <a:no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flipH="1">
            <a:off x="5398694" y="5927322"/>
            <a:ext cx="45719" cy="738664"/>
          </a:xfrm>
          <a:prstGeom prst="rect">
            <a:avLst/>
          </a:prstGeom>
        </p:spPr>
        <p:txBody>
          <a:bodyPr wrap="square">
            <a:spAutoFit/>
          </a:bodyPr>
          <a:lstStyle/>
          <a:p>
            <a:pPr>
              <a:spcBef>
                <a:spcPts val="600"/>
              </a:spcBef>
              <a:spcAft>
                <a:spcPts val="600"/>
              </a:spcAft>
            </a:pPr>
            <a:endParaRPr lang="en-US" sz="1600" dirty="0">
              <a:solidFill>
                <a:schemeClr val="tx2">
                  <a:lumMod val="50000"/>
                </a:schemeClr>
              </a:solidFill>
              <a:latin typeface="Lato Light" panose="020F0502020204030203"/>
            </a:endParaRPr>
          </a:p>
          <a:p>
            <a:pPr>
              <a:spcBef>
                <a:spcPts val="600"/>
              </a:spcBef>
              <a:spcAft>
                <a:spcPts val="600"/>
              </a:spcAft>
            </a:pPr>
            <a:endParaRPr lang="en-US" sz="1600" dirty="0">
              <a:solidFill>
                <a:schemeClr val="tx2">
                  <a:lumMod val="50000"/>
                </a:schemeClr>
              </a:solidFill>
              <a:latin typeface="Lato Light" panose="020F0502020204030203"/>
            </a:endParaRPr>
          </a:p>
        </p:txBody>
      </p:sp>
      <p:sp>
        <p:nvSpPr>
          <p:cNvPr id="5" name="Rectangle 4"/>
          <p:cNvSpPr/>
          <p:nvPr/>
        </p:nvSpPr>
        <p:spPr>
          <a:xfrm>
            <a:off x="5818880" y="5313574"/>
            <a:ext cx="45719" cy="800219"/>
          </a:xfrm>
          <a:prstGeom prst="rect">
            <a:avLst/>
          </a:prstGeom>
        </p:spPr>
        <p:txBody>
          <a:bodyPr wrap="square">
            <a:spAutoFit/>
          </a:bodyPr>
          <a:lstStyle/>
          <a:p>
            <a:pPr algn="ctr">
              <a:spcBef>
                <a:spcPts val="600"/>
              </a:spcBef>
              <a:spcAft>
                <a:spcPts val="600"/>
              </a:spcAft>
            </a:pPr>
            <a:endParaRPr lang="en-US" sz="1600" dirty="0">
              <a:solidFill>
                <a:schemeClr val="tx2">
                  <a:lumMod val="50000"/>
                </a:schemeClr>
              </a:solidFill>
              <a:latin typeface="Lato Light" panose="020F0502020204030203"/>
            </a:endParaRPr>
          </a:p>
          <a:p>
            <a:pPr marL="457200" indent="-457200" algn="ctr">
              <a:spcBef>
                <a:spcPts val="600"/>
              </a:spcBef>
              <a:spcAft>
                <a:spcPts val="600"/>
              </a:spcAft>
              <a:buFont typeface="Wingdings" panose="05000000000000000000" pitchFamily="2" charset="2"/>
              <a:buChar char="Ø"/>
            </a:pPr>
            <a:endParaRPr lang="en-US" sz="2000" i="1" dirty="0">
              <a:solidFill>
                <a:schemeClr val="tx2">
                  <a:lumMod val="50000"/>
                </a:schemeClr>
              </a:solidFill>
              <a:latin typeface="Lato Light" panose="020F0502020204030203"/>
            </a:endParaRPr>
          </a:p>
        </p:txBody>
      </p:sp>
      <p:sp>
        <p:nvSpPr>
          <p:cNvPr id="8" name="TextBox 7">
            <a:extLst>
              <a:ext uri="{FF2B5EF4-FFF2-40B4-BE49-F238E27FC236}">
                <a16:creationId xmlns:a16="http://schemas.microsoft.com/office/drawing/2014/main" id="{E45C56AA-FD20-46DA-B91A-D91E238F0E8D}"/>
              </a:ext>
            </a:extLst>
          </p:cNvPr>
          <p:cNvSpPr txBox="1"/>
          <p:nvPr/>
        </p:nvSpPr>
        <p:spPr>
          <a:xfrm>
            <a:off x="228601" y="621619"/>
            <a:ext cx="5590280" cy="3416320"/>
          </a:xfrm>
          <a:prstGeom prst="rect">
            <a:avLst/>
          </a:prstGeom>
          <a:noFill/>
        </p:spPr>
        <p:txBody>
          <a:bodyPr wrap="square">
            <a:spAutoFit/>
          </a:bodyPr>
          <a:lstStyle/>
          <a:p>
            <a:r>
              <a:rPr lang="en-US" sz="3600" dirty="0"/>
              <a:t>ROUZAN FUTURE PROJECTS</a:t>
            </a:r>
          </a:p>
          <a:p>
            <a:r>
              <a:rPr lang="en-US" sz="3600" dirty="0"/>
              <a:t>   OLOL Physicians Group </a:t>
            </a:r>
          </a:p>
          <a:p>
            <a:r>
              <a:rPr lang="en-US" sz="3600" dirty="0"/>
              <a:t>  </a:t>
            </a:r>
            <a:r>
              <a:rPr lang="en-US" sz="3600" dirty="0" err="1"/>
              <a:t>Kidz</a:t>
            </a:r>
            <a:r>
              <a:rPr lang="en-US" sz="3600" dirty="0"/>
              <a:t> </a:t>
            </a:r>
            <a:r>
              <a:rPr lang="en-US" sz="3600" dirty="0" err="1"/>
              <a:t>Karousel</a:t>
            </a:r>
            <a:r>
              <a:rPr lang="en-US" sz="3600" dirty="0"/>
              <a:t> </a:t>
            </a:r>
          </a:p>
          <a:p>
            <a:r>
              <a:rPr lang="en-US" sz="3600" dirty="0"/>
              <a:t>  EBR Parish Neighborhood                  </a:t>
            </a:r>
          </a:p>
          <a:p>
            <a:r>
              <a:rPr lang="en-US" sz="3600" dirty="0"/>
              <a:t>  Library</a:t>
            </a:r>
          </a:p>
          <a:p>
            <a:r>
              <a:rPr lang="en-US" sz="3600" dirty="0"/>
              <a:t>  More Parks &amp; Greenspaces</a:t>
            </a:r>
          </a:p>
        </p:txBody>
      </p:sp>
      <p:pic>
        <p:nvPicPr>
          <p:cNvPr id="7" name="Picture 6">
            <a:extLst>
              <a:ext uri="{FF2B5EF4-FFF2-40B4-BE49-F238E27FC236}">
                <a16:creationId xmlns:a16="http://schemas.microsoft.com/office/drawing/2014/main" id="{C04D22E1-CB76-4DCC-91A2-005BF4395027}"/>
              </a:ext>
            </a:extLst>
          </p:cNvPr>
          <p:cNvPicPr>
            <a:picLocks noChangeAspect="1"/>
          </p:cNvPicPr>
          <p:nvPr/>
        </p:nvPicPr>
        <p:blipFill>
          <a:blip r:embed="rId3"/>
          <a:stretch>
            <a:fillRect/>
          </a:stretch>
        </p:blipFill>
        <p:spPr>
          <a:xfrm>
            <a:off x="5615463" y="146013"/>
            <a:ext cx="6462238" cy="6565973"/>
          </a:xfrm>
          <a:prstGeom prst="rect">
            <a:avLst/>
          </a:prstGeom>
        </p:spPr>
      </p:pic>
    </p:spTree>
    <p:extLst>
      <p:ext uri="{BB962C8B-B14F-4D97-AF65-F5344CB8AC3E}">
        <p14:creationId xmlns:p14="http://schemas.microsoft.com/office/powerpoint/2010/main" val="3898702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6346"/>
          <a:stretch/>
        </p:blipFill>
        <p:spPr>
          <a:xfrm>
            <a:off x="-1" y="0"/>
            <a:ext cx="12192001" cy="6858000"/>
          </a:xfrm>
          <a:prstGeom prst="rect">
            <a:avLst/>
          </a:prstGeom>
        </p:spPr>
      </p:pic>
      <p:sp>
        <p:nvSpPr>
          <p:cNvPr id="8" name="Rectangle 7"/>
          <p:cNvSpPr/>
          <p:nvPr/>
        </p:nvSpPr>
        <p:spPr>
          <a:xfrm>
            <a:off x="0" y="-87683"/>
            <a:ext cx="12192000" cy="6945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ape 32"/>
          <p:cNvSpPr txBox="1">
            <a:spLocks/>
          </p:cNvSpPr>
          <p:nvPr/>
        </p:nvSpPr>
        <p:spPr>
          <a:xfrm>
            <a:off x="2365916" y="3561615"/>
            <a:ext cx="7887716" cy="1227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FFFFFF"/>
              </a:buClr>
            </a:pPr>
            <a:r>
              <a:rPr lang="en-US" altLang="en-US" sz="5400" b="1" spc="300" dirty="0">
                <a:solidFill>
                  <a:schemeClr val="tx1">
                    <a:lumMod val="85000"/>
                    <a:lumOff val="15000"/>
                  </a:schemeClr>
                </a:solidFill>
                <a:latin typeface="Montserrat" panose="00000800000000000000" pitchFamily="50" charset="0"/>
                <a:cs typeface="Arial" panose="020B0604020202020204" pitchFamily="34" charset="0"/>
              </a:rPr>
              <a:t>THANK YOU</a:t>
            </a:r>
          </a:p>
        </p:txBody>
      </p:sp>
      <p:sp>
        <p:nvSpPr>
          <p:cNvPr id="9" name="Rectangle 8"/>
          <p:cNvSpPr/>
          <p:nvPr/>
        </p:nvSpPr>
        <p:spPr>
          <a:xfrm>
            <a:off x="5599135" y="4879146"/>
            <a:ext cx="6592866" cy="45719"/>
          </a:xfrm>
          <a:prstGeom prst="rect">
            <a:avLst/>
          </a:prstGeom>
          <a:solidFill>
            <a:srgbClr val="87A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hape 31"/>
          <p:cNvSpPr txBox="1">
            <a:spLocks/>
          </p:cNvSpPr>
          <p:nvPr/>
        </p:nvSpPr>
        <p:spPr>
          <a:xfrm>
            <a:off x="2209799" y="5241427"/>
            <a:ext cx="7772400" cy="1609725"/>
          </a:xfrm>
          <a:prstGeom prst="rect">
            <a:avLst/>
          </a:prstGeom>
          <a:effectLst>
            <a:outerShdw blurRad="63500" sx="102000" sy="102000" algn="c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CCCCC"/>
              </a:buClr>
              <a:buNone/>
            </a:pPr>
            <a:endParaRPr lang="en-US" altLang="en-US" sz="1800" b="1" dirty="0">
              <a:solidFill>
                <a:srgbClr val="688948"/>
              </a:solidFill>
              <a:latin typeface="Corbel" panose="020B0503020204020204" pitchFamily="34" charset="0"/>
              <a:cs typeface="Arial" panose="020B0604020202020204" pitchFamily="34" charset="0"/>
            </a:endParaRPr>
          </a:p>
          <a:p>
            <a:pPr algn="ctr">
              <a:lnSpc>
                <a:spcPct val="100000"/>
              </a:lnSpc>
              <a:spcBef>
                <a:spcPct val="0"/>
              </a:spcBef>
              <a:buClr>
                <a:srgbClr val="CCCCCC"/>
              </a:buClr>
            </a:pPr>
            <a:endParaRPr lang="en-US" altLang="en-US" sz="1800" b="1" dirty="0">
              <a:solidFill>
                <a:srgbClr val="688948"/>
              </a:solidFill>
              <a:latin typeface="Corbel" panose="020B0503020204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84AAC57-D14E-4CA6-8432-18E5458AB4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67436" y="1165626"/>
            <a:ext cx="2484675" cy="2484675"/>
          </a:xfrm>
          <a:prstGeom prst="rect">
            <a:avLst/>
          </a:prstGeom>
        </p:spPr>
      </p:pic>
    </p:spTree>
    <p:extLst>
      <p:ext uri="{BB962C8B-B14F-4D97-AF65-F5344CB8AC3E}">
        <p14:creationId xmlns:p14="http://schemas.microsoft.com/office/powerpoint/2010/main" val="71019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2368275"/>
            <a:ext cx="2677249" cy="1645509"/>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Dollar Volume Entire MLS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4147577"/>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Entire MLS All Homes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21F87746-581C-4F8E-851B-65BEAD759862}"/>
              </a:ext>
            </a:extLst>
          </p:cNvPr>
          <p:cNvGraphicFramePr>
            <a:graphicFrameLocks/>
          </p:cNvGraphicFramePr>
          <p:nvPr>
            <p:extLst>
              <p:ext uri="{D42A27DB-BD31-4B8C-83A1-F6EECF244321}">
                <p14:modId xmlns:p14="http://schemas.microsoft.com/office/powerpoint/2010/main" val="2271215574"/>
              </p:ext>
            </p:extLst>
          </p:nvPr>
        </p:nvGraphicFramePr>
        <p:xfrm>
          <a:off x="3153380" y="537519"/>
          <a:ext cx="8562489" cy="578296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635A1031-CD6E-499A-BDA5-08881B1AC351}"/>
              </a:ext>
            </a:extLst>
          </p:cNvPr>
          <p:cNvGraphicFramePr>
            <a:graphicFrameLocks noGrp="1"/>
          </p:cNvGraphicFramePr>
          <p:nvPr>
            <p:extLst>
              <p:ext uri="{D42A27DB-BD31-4B8C-83A1-F6EECF244321}">
                <p14:modId xmlns:p14="http://schemas.microsoft.com/office/powerpoint/2010/main" val="235528448"/>
              </p:ext>
            </p:extLst>
          </p:nvPr>
        </p:nvGraphicFramePr>
        <p:xfrm>
          <a:off x="276698" y="305033"/>
          <a:ext cx="11638603" cy="6247933"/>
        </p:xfrm>
        <a:graphic>
          <a:graphicData uri="http://schemas.openxmlformats.org/drawingml/2006/table">
            <a:tbl>
              <a:tblPr/>
              <a:tblGrid>
                <a:gridCol w="3792080">
                  <a:extLst>
                    <a:ext uri="{9D8B030D-6E8A-4147-A177-3AD203B41FA5}">
                      <a16:colId xmlns:a16="http://schemas.microsoft.com/office/drawing/2014/main" val="909483292"/>
                    </a:ext>
                  </a:extLst>
                </a:gridCol>
                <a:gridCol w="40640">
                  <a:extLst>
                    <a:ext uri="{9D8B030D-6E8A-4147-A177-3AD203B41FA5}">
                      <a16:colId xmlns:a16="http://schemas.microsoft.com/office/drawing/2014/main" val="3889364610"/>
                    </a:ext>
                  </a:extLst>
                </a:gridCol>
                <a:gridCol w="1940922">
                  <a:extLst>
                    <a:ext uri="{9D8B030D-6E8A-4147-A177-3AD203B41FA5}">
                      <a16:colId xmlns:a16="http://schemas.microsoft.com/office/drawing/2014/main" val="4241178489"/>
                    </a:ext>
                  </a:extLst>
                </a:gridCol>
                <a:gridCol w="1940922">
                  <a:extLst>
                    <a:ext uri="{9D8B030D-6E8A-4147-A177-3AD203B41FA5}">
                      <a16:colId xmlns:a16="http://schemas.microsoft.com/office/drawing/2014/main" val="1297463340"/>
                    </a:ext>
                  </a:extLst>
                </a:gridCol>
                <a:gridCol w="1940922">
                  <a:extLst>
                    <a:ext uri="{9D8B030D-6E8A-4147-A177-3AD203B41FA5}">
                      <a16:colId xmlns:a16="http://schemas.microsoft.com/office/drawing/2014/main" val="1424644285"/>
                    </a:ext>
                  </a:extLst>
                </a:gridCol>
                <a:gridCol w="1983117">
                  <a:extLst>
                    <a:ext uri="{9D8B030D-6E8A-4147-A177-3AD203B41FA5}">
                      <a16:colId xmlns:a16="http://schemas.microsoft.com/office/drawing/2014/main" val="3436937938"/>
                    </a:ext>
                  </a:extLst>
                </a:gridCol>
              </a:tblGrid>
              <a:tr h="662849">
                <a:tc>
                  <a:txBody>
                    <a:bodyPr/>
                    <a:lstStyle/>
                    <a:p>
                      <a:pPr algn="l" fontAlgn="b"/>
                      <a:r>
                        <a:rPr lang="en-US" sz="2400" b="1" i="0" u="none" strike="noStrike" dirty="0">
                          <a:solidFill>
                            <a:srgbClr val="FF0000"/>
                          </a:solidFill>
                          <a:effectLst/>
                          <a:latin typeface="Calibri" panose="020F0502020204030204" pitchFamily="34" charset="0"/>
                        </a:rPr>
                        <a:t>DOLLAR VOLUME MLS</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Change </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Average Change</a:t>
                      </a:r>
                    </a:p>
                  </a:txBody>
                  <a:tcPr marL="7620" marR="7620" marT="7620" marB="0" anchor="b">
                    <a:lnL>
                      <a:noFill/>
                    </a:lnL>
                    <a:lnR>
                      <a:noFill/>
                    </a:lnR>
                    <a:lnT>
                      <a:noFill/>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58920933"/>
                  </a:ext>
                </a:extLst>
              </a:tr>
              <a:tr h="605516">
                <a:tc>
                  <a:txBody>
                    <a:bodyPr/>
                    <a:lstStyle/>
                    <a:p>
                      <a:pPr algn="l" fontAlgn="b"/>
                      <a:r>
                        <a:rPr lang="en-US" sz="2400" b="1" i="0" u="none" strike="noStrike" dirty="0">
                          <a:solidFill>
                            <a:srgbClr val="FF0000"/>
                          </a:solidFill>
                          <a:effectLst/>
                          <a:latin typeface="Calibri" panose="020F0502020204030204" pitchFamily="34" charset="0"/>
                        </a:rPr>
                        <a:t> NEW HOME SLAES</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 </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dirty="0">
                          <a:solidFill>
                            <a:srgbClr val="FF0000"/>
                          </a:solidFill>
                          <a:effectLst/>
                          <a:latin typeface="Calibri" panose="020F0502020204030204" pitchFamily="34" charset="0"/>
                        </a:rPr>
                        <a:t>2022 to 2023</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2021 to 2022</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2019 to 2021</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Calibri" panose="020F0502020204030204" pitchFamily="34" charset="0"/>
                        </a:rPr>
                        <a:t>2015 to 2019</a:t>
                      </a:r>
                    </a:p>
                  </a:txBody>
                  <a:tcPr marL="7620" marR="7620" marT="7620" marB="0" anchor="b">
                    <a:lnL>
                      <a:noFill/>
                    </a:lnL>
                    <a:lnR>
                      <a:noFill/>
                    </a:lnR>
                    <a:lnT w="19050" cap="flat" cmpd="sng" algn="ctr">
                      <a:solidFill>
                        <a:srgbClr val="A7BFDE"/>
                      </a:solidFill>
                      <a:prstDash val="solid"/>
                      <a:round/>
                      <a:headEnd type="none" w="med" len="med"/>
                      <a:tailEnd type="none" w="med" len="med"/>
                    </a:lnT>
                    <a:lnB w="19050" cap="flat" cmpd="sng" algn="ctr">
                      <a:solidFill>
                        <a:srgbClr val="A7BFDE"/>
                      </a:solidFill>
                      <a:prstDash val="solid"/>
                      <a:round/>
                      <a:headEnd type="none" w="med" len="med"/>
                      <a:tailEnd type="none" w="med" len="med"/>
                    </a:lnB>
                  </a:tcPr>
                </a:tc>
                <a:extLst>
                  <a:ext uri="{0D108BD9-81ED-4DB2-BD59-A6C34878D82A}">
                    <a16:rowId xmlns:a16="http://schemas.microsoft.com/office/drawing/2014/main" val="1174520837"/>
                  </a:ext>
                </a:extLst>
              </a:tr>
              <a:tr h="605516">
                <a:tc>
                  <a:txBody>
                    <a:bodyPr/>
                    <a:lstStyle/>
                    <a:p>
                      <a:pPr algn="l" fontAlgn="b"/>
                      <a:r>
                        <a:rPr lang="en-US" sz="2400" b="1" i="0" u="none" strike="noStrike">
                          <a:solidFill>
                            <a:schemeClr val="tx1"/>
                          </a:solidFill>
                          <a:effectLst/>
                          <a:latin typeface="Calibri" panose="020F0502020204030204" pitchFamily="34" charset="0"/>
                        </a:rPr>
                        <a:t>All Sales All Price Ranges</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dirty="0">
                          <a:solidFill>
                            <a:srgbClr val="FF0000"/>
                          </a:solidFill>
                          <a:effectLst/>
                          <a:latin typeface="Calibri" panose="020F0502020204030204" pitchFamily="34" charset="0"/>
                        </a:rPr>
                        <a:t>-25.66%</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4.04%</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38.82%</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tc>
                  <a:txBody>
                    <a:bodyPr/>
                    <a:lstStyle/>
                    <a:p>
                      <a:pPr algn="r" fontAlgn="b"/>
                      <a:r>
                        <a:rPr lang="en-US" sz="2400" b="0" i="0" u="none" strike="noStrike">
                          <a:solidFill>
                            <a:schemeClr val="tx1"/>
                          </a:solidFill>
                          <a:effectLst/>
                          <a:latin typeface="Calibri" panose="020F0502020204030204" pitchFamily="34" charset="0"/>
                        </a:rPr>
                        <a:t>6.20%</a:t>
                      </a:r>
                    </a:p>
                  </a:txBody>
                  <a:tcPr marL="7620" marR="7620" marT="7620" marB="0" anchor="b">
                    <a:lnL>
                      <a:noFill/>
                    </a:lnL>
                    <a:lnR>
                      <a:noFill/>
                    </a:lnR>
                    <a:lnT w="19050" cap="flat" cmpd="sng" algn="ctr">
                      <a:solidFill>
                        <a:srgbClr val="A7BFDE"/>
                      </a:solidFill>
                      <a:prstDash val="solid"/>
                      <a:round/>
                      <a:headEnd type="none" w="med" len="med"/>
                      <a:tailEnd type="none" w="med" len="med"/>
                    </a:lnT>
                    <a:lnB>
                      <a:noFill/>
                    </a:lnB>
                  </a:tcPr>
                </a:tc>
                <a:extLst>
                  <a:ext uri="{0D108BD9-81ED-4DB2-BD59-A6C34878D82A}">
                    <a16:rowId xmlns:a16="http://schemas.microsoft.com/office/drawing/2014/main" val="4172337361"/>
                  </a:ext>
                </a:extLst>
              </a:tr>
              <a:tr h="363214">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553148556"/>
                  </a:ext>
                </a:extLst>
              </a:tr>
              <a:tr h="605516">
                <a:tc>
                  <a:txBody>
                    <a:bodyPr/>
                    <a:lstStyle/>
                    <a:p>
                      <a:pPr algn="l" fontAlgn="b"/>
                      <a:r>
                        <a:rPr lang="en-US" sz="2400" b="1" i="0" u="none" strike="noStrike">
                          <a:solidFill>
                            <a:schemeClr val="tx1"/>
                          </a:solidFill>
                          <a:effectLst/>
                          <a:latin typeface="Calibri" panose="020F0502020204030204" pitchFamily="34" charset="0"/>
                        </a:rPr>
                        <a:t>Sale Price $93,999 or Less</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0.00%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0.00%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3.37%</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NA</a:t>
                      </a:r>
                    </a:p>
                  </a:txBody>
                  <a:tcPr marL="7620" marR="7620" marT="7620" marB="0" anchor="b">
                    <a:lnL>
                      <a:noFill/>
                    </a:lnL>
                    <a:lnR>
                      <a:noFill/>
                    </a:lnR>
                    <a:lnT>
                      <a:noFill/>
                    </a:lnT>
                    <a:lnB>
                      <a:noFill/>
                    </a:lnB>
                  </a:tcPr>
                </a:tc>
                <a:extLst>
                  <a:ext uri="{0D108BD9-81ED-4DB2-BD59-A6C34878D82A}">
                    <a16:rowId xmlns:a16="http://schemas.microsoft.com/office/drawing/2014/main" val="597591628"/>
                  </a:ext>
                </a:extLst>
              </a:tr>
              <a:tr h="363214">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51487566"/>
                  </a:ext>
                </a:extLst>
              </a:tr>
              <a:tr h="905154">
                <a:tc>
                  <a:txBody>
                    <a:bodyPr/>
                    <a:lstStyle/>
                    <a:p>
                      <a:pPr algn="l" fontAlgn="b"/>
                      <a:r>
                        <a:rPr lang="en-US" sz="2400" b="1" i="0" u="none" strike="noStrike" dirty="0">
                          <a:solidFill>
                            <a:schemeClr val="tx1"/>
                          </a:solidFill>
                          <a:effectLst/>
                          <a:latin typeface="Calibri" panose="020F0502020204030204" pitchFamily="34" charset="0"/>
                        </a:rPr>
                        <a:t>Sale Price $94,000 to $177,999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-81.92%</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-53.52%</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-4.23%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-18.15%</a:t>
                      </a:r>
                    </a:p>
                  </a:txBody>
                  <a:tcPr marL="7620" marR="7620" marT="7620" marB="0" anchor="b">
                    <a:lnL>
                      <a:noFill/>
                    </a:lnL>
                    <a:lnR>
                      <a:noFill/>
                    </a:lnR>
                    <a:lnT>
                      <a:noFill/>
                    </a:lnT>
                    <a:lnB>
                      <a:noFill/>
                    </a:lnB>
                  </a:tcPr>
                </a:tc>
                <a:extLst>
                  <a:ext uri="{0D108BD9-81ED-4DB2-BD59-A6C34878D82A}">
                    <a16:rowId xmlns:a16="http://schemas.microsoft.com/office/drawing/2014/main" val="573736908"/>
                  </a:ext>
                </a:extLst>
              </a:tr>
              <a:tr h="363214">
                <a:tc>
                  <a:txBody>
                    <a:bodyPr/>
                    <a:lstStyle/>
                    <a:p>
                      <a:pPr algn="l" fontAlgn="b"/>
                      <a:endParaRPr lang="en-US" sz="2400" b="1"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359429933"/>
                  </a:ext>
                </a:extLst>
              </a:tr>
              <a:tr h="905154">
                <a:tc>
                  <a:txBody>
                    <a:bodyPr/>
                    <a:lstStyle/>
                    <a:p>
                      <a:pPr algn="l" fontAlgn="b"/>
                      <a:r>
                        <a:rPr lang="en-US" sz="2400" b="1" i="0" u="none" strike="noStrike">
                          <a:solidFill>
                            <a:schemeClr val="tx1"/>
                          </a:solidFill>
                          <a:effectLst/>
                          <a:latin typeface="Calibri" panose="020F0502020204030204" pitchFamily="34" charset="0"/>
                        </a:rPr>
                        <a:t>Sale Price $178,000 to $261,999</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-32.38%</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-28.80%</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10.66%</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3.45%</a:t>
                      </a:r>
                    </a:p>
                  </a:txBody>
                  <a:tcPr marL="7620" marR="7620" marT="7620" marB="0" anchor="b">
                    <a:lnL>
                      <a:noFill/>
                    </a:lnL>
                    <a:lnR>
                      <a:noFill/>
                    </a:lnR>
                    <a:lnT>
                      <a:noFill/>
                    </a:lnT>
                    <a:lnB>
                      <a:noFill/>
                    </a:lnB>
                  </a:tcPr>
                </a:tc>
                <a:extLst>
                  <a:ext uri="{0D108BD9-81ED-4DB2-BD59-A6C34878D82A}">
                    <a16:rowId xmlns:a16="http://schemas.microsoft.com/office/drawing/2014/main" val="1187955729"/>
                  </a:ext>
                </a:extLst>
              </a:tr>
              <a:tr h="388417">
                <a:tc>
                  <a:txBody>
                    <a:bodyPr/>
                    <a:lstStyle/>
                    <a:p>
                      <a:pPr algn="l" fontAlgn="b"/>
                      <a:endParaRPr lang="en-US" sz="2400" b="1"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rgbClr val="FF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US" sz="24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22024109"/>
                  </a:ext>
                </a:extLst>
              </a:tr>
              <a:tr h="363214">
                <a:tc>
                  <a:txBody>
                    <a:bodyPr/>
                    <a:lstStyle/>
                    <a:p>
                      <a:pPr algn="l" fontAlgn="b"/>
                      <a:r>
                        <a:rPr lang="en-US" sz="2400" b="1" i="0" u="none" strike="noStrike" dirty="0">
                          <a:solidFill>
                            <a:schemeClr val="tx1"/>
                          </a:solidFill>
                          <a:effectLst/>
                          <a:latin typeface="Calibri" panose="020F0502020204030204" pitchFamily="34" charset="0"/>
                        </a:rPr>
                        <a:t>$262,000 or More</a:t>
                      </a:r>
                    </a:p>
                  </a:txBody>
                  <a:tcPr marL="7620" marR="7620" marT="7620" marB="0" anchor="b">
                    <a:lnL>
                      <a:noFill/>
                    </a:lnL>
                    <a:lnR>
                      <a:noFill/>
                    </a:lnR>
                    <a:lnT>
                      <a:noFill/>
                    </a:lnT>
                    <a:lnB>
                      <a:noFill/>
                    </a:lnB>
                  </a:tcPr>
                </a:tc>
                <a:tc>
                  <a:txBody>
                    <a:bodyPr/>
                    <a:lstStyle/>
                    <a:p>
                      <a:pPr algn="l" fontAlgn="b"/>
                      <a:endParaRPr lang="en-US" sz="2400" b="0" i="0" u="none" strike="noStrike">
                        <a:solidFill>
                          <a:schemeClr val="tx1"/>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solidFill>
                            <a:srgbClr val="FF0000"/>
                          </a:solidFill>
                          <a:effectLst/>
                          <a:latin typeface="Calibri" panose="020F0502020204030204" pitchFamily="34" charset="0"/>
                        </a:rPr>
                        <a:t>-22.23%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34.73%</a:t>
                      </a:r>
                    </a:p>
                  </a:txBody>
                  <a:tcPr marL="7620" marR="7620" marT="7620" marB="0" anchor="b">
                    <a:lnL>
                      <a:noFill/>
                    </a:lnL>
                    <a:lnR>
                      <a:noFill/>
                    </a:lnR>
                    <a:lnT>
                      <a:noFill/>
                    </a:lnT>
                    <a:lnB>
                      <a:noFill/>
                    </a:lnB>
                  </a:tcPr>
                </a:tc>
                <a:tc>
                  <a:txBody>
                    <a:bodyPr/>
                    <a:lstStyle/>
                    <a:p>
                      <a:pPr algn="r" fontAlgn="b"/>
                      <a:r>
                        <a:rPr lang="en-US" sz="2400" b="0" i="0" u="none" strike="noStrike">
                          <a:solidFill>
                            <a:schemeClr val="tx1"/>
                          </a:solidFill>
                          <a:effectLst/>
                          <a:latin typeface="Calibri" panose="020F0502020204030204" pitchFamily="34" charset="0"/>
                        </a:rPr>
                        <a:t>58.31%</a:t>
                      </a:r>
                    </a:p>
                  </a:txBody>
                  <a:tcPr marL="7620" marR="7620" marT="7620" marB="0" anchor="b">
                    <a:lnL>
                      <a:noFill/>
                    </a:lnL>
                    <a:lnR>
                      <a:noFill/>
                    </a:lnR>
                    <a:lnT>
                      <a:noFill/>
                    </a:lnT>
                    <a:lnB>
                      <a:noFill/>
                    </a:lnB>
                  </a:tcPr>
                </a:tc>
                <a:tc>
                  <a:txBody>
                    <a:bodyPr/>
                    <a:lstStyle/>
                    <a:p>
                      <a:pPr algn="r" fontAlgn="b"/>
                      <a:r>
                        <a:rPr lang="en-US" sz="2400" b="0" i="0" u="none" strike="noStrike" dirty="0">
                          <a:solidFill>
                            <a:schemeClr val="tx1"/>
                          </a:solidFill>
                          <a:effectLst/>
                          <a:latin typeface="Calibri" panose="020F0502020204030204" pitchFamily="34" charset="0"/>
                        </a:rPr>
                        <a:t>13.02%</a:t>
                      </a:r>
                    </a:p>
                  </a:txBody>
                  <a:tcPr marL="7620" marR="7620" marT="7620" marB="0" anchor="b">
                    <a:lnL>
                      <a:noFill/>
                    </a:lnL>
                    <a:lnR>
                      <a:noFill/>
                    </a:lnR>
                    <a:lnT>
                      <a:noFill/>
                    </a:lnT>
                    <a:lnB>
                      <a:noFill/>
                    </a:lnB>
                  </a:tcPr>
                </a:tc>
                <a:extLst>
                  <a:ext uri="{0D108BD9-81ED-4DB2-BD59-A6C34878D82A}">
                    <a16:rowId xmlns:a16="http://schemas.microsoft.com/office/drawing/2014/main" val="2399126481"/>
                  </a:ext>
                </a:extLst>
              </a:tr>
            </a:tbl>
          </a:graphicData>
        </a:graphic>
      </p:graphicFrame>
    </p:spTree>
    <p:extLst>
      <p:ext uri="{BB962C8B-B14F-4D97-AF65-F5344CB8AC3E}">
        <p14:creationId xmlns:p14="http://schemas.microsoft.com/office/powerpoint/2010/main" val="27148855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0"/>
            <a:ext cx="3809048" cy="6856286"/>
          </a:xfrm>
          <a:prstGeom prst="rect">
            <a:avLst/>
          </a:prstGeom>
          <a:noFill/>
        </p:spPr>
      </p:sp>
      <p:sp>
        <p:nvSpPr>
          <p:cNvPr id="3" name="Object 2"/>
          <p:cNvSpPr/>
          <p:nvPr/>
        </p:nvSpPr>
        <p:spPr>
          <a:xfrm>
            <a:off x="476131" y="2368275"/>
            <a:ext cx="2677249" cy="1645509"/>
          </a:xfrm>
          <a:prstGeom prst="rect">
            <a:avLst/>
          </a:prstGeom>
          <a:noFill/>
        </p:spPr>
        <p:txBody>
          <a:bodyPr wrap="square" lIns="0" tIns="0" rIns="0" bIns="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FFFFFF"/>
                </a:solidFill>
                <a:effectLst/>
                <a:uLnTx/>
                <a:uFillTx/>
                <a:latin typeface="Lato" pitchFamily="34" charset="0"/>
                <a:ea typeface="Lato" pitchFamily="34" charset="-122"/>
                <a:cs typeface="Lato" pitchFamily="34" charset="-120"/>
              </a:rPr>
              <a:t>Dollar Volume Entire MLS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Object 3"/>
          <p:cNvSpPr/>
          <p:nvPr/>
        </p:nvSpPr>
        <p:spPr>
          <a:xfrm>
            <a:off x="476131" y="4147577"/>
            <a:ext cx="3142464" cy="274251"/>
          </a:xfrm>
          <a:prstGeom prst="rect">
            <a:avLst/>
          </a:prstGeom>
          <a:noFill/>
        </p:spPr>
        <p:txBody>
          <a:bodyPr wrap="square" lIns="0" tIns="0" rIns="0" bIns="0" rtlCol="0" anchor="t"/>
          <a:lstStyle/>
          <a:p>
            <a:pPr marL="0" marR="0" lvl="0" indent="0" algn="l" defTabSz="914400" rtl="0" eaLnBrk="1" fontAlgn="auto" latinLnBrk="0" hangingPunct="1">
              <a:lnSpc>
                <a:spcPts val="2160"/>
              </a:lnSpc>
              <a:spcBef>
                <a:spcPts val="1033"/>
              </a:spcBef>
              <a:spcAft>
                <a:spcPts val="0"/>
              </a:spcAft>
              <a:buClrTx/>
              <a:buSzTx/>
              <a:buFontTx/>
              <a:buNone/>
              <a:tabLst/>
              <a:defRPr/>
            </a:pPr>
            <a:r>
              <a:rPr kumimoji="0" lang="en-US" sz="1875" b="0" i="0" u="none" strike="noStrike" kern="1200" cap="none" spc="0" normalizeH="0" baseline="0" noProof="0" dirty="0">
                <a:ln>
                  <a:noFill/>
                </a:ln>
                <a:solidFill>
                  <a:srgbClr val="E7E6E6"/>
                </a:solidFill>
                <a:effectLst/>
                <a:uLnTx/>
                <a:uFillTx/>
                <a:latin typeface="Lato" pitchFamily="34" charset="0"/>
                <a:ea typeface="Lato" pitchFamily="34" charset="-122"/>
                <a:cs typeface="Lato" pitchFamily="34" charset="-120"/>
              </a:rPr>
              <a:t>New Home Sales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A0892154-C981-4688-8578-D9AD1F62B88A}"/>
              </a:ext>
            </a:extLst>
          </p:cNvPr>
          <p:cNvGraphicFramePr>
            <a:graphicFrameLocks/>
          </p:cNvGraphicFramePr>
          <p:nvPr>
            <p:extLst>
              <p:ext uri="{D42A27DB-BD31-4B8C-83A1-F6EECF244321}">
                <p14:modId xmlns:p14="http://schemas.microsoft.com/office/powerpoint/2010/main" val="4242639889"/>
              </p:ext>
            </p:extLst>
          </p:nvPr>
        </p:nvGraphicFramePr>
        <p:xfrm>
          <a:off x="3153380" y="494269"/>
          <a:ext cx="8562489" cy="595595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B6B26EE6A47244836B11E411195958" ma:contentTypeVersion="15" ma:contentTypeDescription="Create a new document." ma:contentTypeScope="" ma:versionID="98d53e3c8445c5047b961264093a5f20">
  <xsd:schema xmlns:xsd="http://www.w3.org/2001/XMLSchema" xmlns:xs="http://www.w3.org/2001/XMLSchema" xmlns:p="http://schemas.microsoft.com/office/2006/metadata/properties" xmlns:ns2="fa0ed114-c189-4082-af53-e2a44e7a99e4" xmlns:ns3="ca24a9a7-abae-47da-97c3-8c7b2a1d12c0" targetNamespace="http://schemas.microsoft.com/office/2006/metadata/properties" ma:root="true" ma:fieldsID="0459b5183d9aa29e3cee234284bfe64d" ns2:_="" ns3:_="">
    <xsd:import namespace="fa0ed114-c189-4082-af53-e2a44e7a99e4"/>
    <xsd:import namespace="ca24a9a7-abae-47da-97c3-8c7b2a1d12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ed114-c189-4082-af53-e2a44e7a99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63e9f89-821d-46ba-81ba-1838f4218f3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4a9a7-abae-47da-97c3-8c7b2a1d12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41e3694-da69-4133-9bfc-909ceef5ba11}" ma:internalName="TaxCatchAll" ma:showField="CatchAllData" ma:web="ca24a9a7-abae-47da-97c3-8c7b2a1d12c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0ed114-c189-4082-af53-e2a44e7a99e4">
      <Terms xmlns="http://schemas.microsoft.com/office/infopath/2007/PartnerControls"/>
    </lcf76f155ced4ddcb4097134ff3c332f>
    <TaxCatchAll xmlns="ca24a9a7-abae-47da-97c3-8c7b2a1d12c0" xsi:nil="true"/>
  </documentManagement>
</p:properties>
</file>

<file path=customXml/itemProps1.xml><?xml version="1.0" encoding="utf-8"?>
<ds:datastoreItem xmlns:ds="http://schemas.openxmlformats.org/officeDocument/2006/customXml" ds:itemID="{6F6BB6AA-8843-4C1B-9F69-9FABBB2479A5}"/>
</file>

<file path=customXml/itemProps2.xml><?xml version="1.0" encoding="utf-8"?>
<ds:datastoreItem xmlns:ds="http://schemas.openxmlformats.org/officeDocument/2006/customXml" ds:itemID="{69CBD92D-E107-42E3-AFA2-4FF81CB78C0E}"/>
</file>

<file path=customXml/itemProps3.xml><?xml version="1.0" encoding="utf-8"?>
<ds:datastoreItem xmlns:ds="http://schemas.openxmlformats.org/officeDocument/2006/customXml" ds:itemID="{F049F6A5-895C-47F8-A8B4-4600002C9C50}"/>
</file>

<file path=docProps/app.xml><?xml version="1.0" encoding="utf-8"?>
<Properties xmlns="http://schemas.openxmlformats.org/officeDocument/2006/extended-properties" xmlns:vt="http://schemas.openxmlformats.org/officeDocument/2006/docPropsVTypes">
  <TotalTime>1080</TotalTime>
  <Words>3353</Words>
  <Application>Microsoft Office PowerPoint</Application>
  <PresentationFormat>Widescreen</PresentationFormat>
  <Paragraphs>777</Paragraphs>
  <Slides>62</Slides>
  <Notes>32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62</vt:i4>
      </vt:variant>
    </vt:vector>
  </HeadingPairs>
  <TitlesOfParts>
    <vt:vector size="78" baseType="lpstr">
      <vt:lpstr>Aptos</vt:lpstr>
      <vt:lpstr>Arial</vt:lpstr>
      <vt:lpstr>Calibri</vt:lpstr>
      <vt:lpstr>Calibri Light</vt:lpstr>
      <vt:lpstr>Cambria</vt:lpstr>
      <vt:lpstr>Corbel</vt:lpstr>
      <vt:lpstr>Helvetica</vt:lpstr>
      <vt:lpstr>Lato</vt:lpstr>
      <vt:lpstr>Lato Light</vt:lpstr>
      <vt:lpstr>Montserrat</vt:lpstr>
      <vt:lpstr>Symbol</vt:lpstr>
      <vt:lpstr>Times New Roman</vt:lpstr>
      <vt:lpstr>Wingdings</vt:lpstr>
      <vt:lpstr>2_Office Theme</vt:lpstr>
      <vt:lpstr>Office Theme</vt:lpstr>
      <vt:lpstr>Theme99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Cook</dc:creator>
  <cp:lastModifiedBy>Susan Brown</cp:lastModifiedBy>
  <cp:revision>13</cp:revision>
  <dcterms:created xsi:type="dcterms:W3CDTF">2024-04-23T18:55:53Z</dcterms:created>
  <dcterms:modified xsi:type="dcterms:W3CDTF">2024-04-24T15:16:58Z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0x01010099B6B26EE6A47244836B11E411195958</vt:lpwstr>
  </property>
</Properties>
</file>